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5"/>
  </p:notesMasterIdLst>
  <p:sldIdLst>
    <p:sldId id="256" r:id="rId2"/>
    <p:sldId id="312" r:id="rId3"/>
    <p:sldId id="263" r:id="rId4"/>
    <p:sldId id="353" r:id="rId5"/>
    <p:sldId id="274" r:id="rId6"/>
    <p:sldId id="276" r:id="rId7"/>
    <p:sldId id="354" r:id="rId8"/>
    <p:sldId id="355" r:id="rId9"/>
    <p:sldId id="356" r:id="rId10"/>
    <p:sldId id="364" r:id="rId11"/>
    <p:sldId id="369" r:id="rId12"/>
    <p:sldId id="366" r:id="rId13"/>
    <p:sldId id="367" r:id="rId14"/>
    <p:sldId id="368" r:id="rId15"/>
    <p:sldId id="280" r:id="rId16"/>
    <p:sldId id="282" r:id="rId17"/>
    <p:sldId id="283" r:id="rId18"/>
    <p:sldId id="365" r:id="rId19"/>
    <p:sldId id="359" r:id="rId20"/>
    <p:sldId id="360" r:id="rId21"/>
    <p:sldId id="361" r:id="rId22"/>
    <p:sldId id="362" r:id="rId23"/>
    <p:sldId id="363" r:id="rId24"/>
    <p:sldId id="370" r:id="rId25"/>
    <p:sldId id="371" r:id="rId26"/>
    <p:sldId id="372" r:id="rId27"/>
    <p:sldId id="311" r:id="rId28"/>
    <p:sldId id="313" r:id="rId29"/>
    <p:sldId id="309" r:id="rId30"/>
    <p:sldId id="310" r:id="rId31"/>
    <p:sldId id="352" r:id="rId32"/>
    <p:sldId id="314" r:id="rId33"/>
    <p:sldId id="315" r:id="rId34"/>
  </p:sldIdLst>
  <p:sldSz cx="12190413" cy="6859588"/>
  <p:notesSz cx="6858000" cy="9144000"/>
  <p:defaultText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26F96FD-AB15-4051-A4E2-548AD7526812}">
          <p14:sldIdLst>
            <p14:sldId id="256"/>
            <p14:sldId id="312"/>
            <p14:sldId id="263"/>
            <p14:sldId id="353"/>
            <p14:sldId id="274"/>
            <p14:sldId id="276"/>
            <p14:sldId id="354"/>
            <p14:sldId id="355"/>
            <p14:sldId id="356"/>
            <p14:sldId id="364"/>
            <p14:sldId id="369"/>
            <p14:sldId id="366"/>
            <p14:sldId id="367"/>
            <p14:sldId id="368"/>
            <p14:sldId id="280"/>
            <p14:sldId id="282"/>
            <p14:sldId id="283"/>
            <p14:sldId id="365"/>
            <p14:sldId id="359"/>
            <p14:sldId id="360"/>
            <p14:sldId id="361"/>
            <p14:sldId id="362"/>
            <p14:sldId id="363"/>
            <p14:sldId id="370"/>
            <p14:sldId id="371"/>
            <p14:sldId id="372"/>
            <p14:sldId id="311"/>
            <p14:sldId id="313"/>
            <p14:sldId id="309"/>
            <p14:sldId id="310"/>
            <p14:sldId id="352"/>
            <p14:sldId id="314"/>
            <p14:sldId id="315"/>
          </p14:sldIdLst>
        </p14:section>
        <p14:section name="Section sans titre" id="{2D1BBC21-72D9-40B4-8C98-436CD60A7B84}">
          <p14:sldIdLst/>
        </p14:section>
      </p14:sectionLst>
    </p:ext>
    <p:ext uri="{EFAFB233-063F-42B5-8137-9DF3F51BA10A}">
      <p15:sldGuideLst xmlns:p15="http://schemas.microsoft.com/office/powerpoint/2012/main">
        <p15:guide id="1" orient="horz" pos="2161">
          <p15:clr>
            <a:srgbClr val="A4A3A4"/>
          </p15:clr>
        </p15:guide>
        <p15:guide id="2" orient="horz" pos="255">
          <p15:clr>
            <a:srgbClr val="A4A3A4"/>
          </p15:clr>
        </p15:guide>
        <p15:guide id="3" orient="horz" pos="1139">
          <p15:clr>
            <a:srgbClr val="A4A3A4"/>
          </p15:clr>
        </p15:guide>
        <p15:guide id="4" orient="horz" pos="1095">
          <p15:clr>
            <a:srgbClr val="A4A3A4"/>
          </p15:clr>
        </p15:guide>
        <p15:guide id="5" orient="horz" pos="4066">
          <p15:clr>
            <a:srgbClr val="A4A3A4"/>
          </p15:clr>
        </p15:guide>
        <p15:guide id="6" orient="horz" pos="4202">
          <p15:clr>
            <a:srgbClr val="A4A3A4"/>
          </p15:clr>
        </p15:guide>
        <p15:guide id="7" pos="3840">
          <p15:clr>
            <a:srgbClr val="A4A3A4"/>
          </p15:clr>
        </p15:guide>
        <p15:guide id="8" pos="756">
          <p15:clr>
            <a:srgbClr val="A4A3A4"/>
          </p15:clr>
        </p15:guide>
        <p15:guide id="9" pos="6923">
          <p15:clr>
            <a:srgbClr val="A4A3A4"/>
          </p15:clr>
        </p15:guide>
        <p15:guide id="10" pos="728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094CC-7D2A-42ED-B7CF-90D7296CCC4D}" v="130" dt="2022-01-18T10:56:00.74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3792" autoAdjust="0"/>
  </p:normalViewPr>
  <p:slideViewPr>
    <p:cSldViewPr showGuides="1">
      <p:cViewPr varScale="1">
        <p:scale>
          <a:sx n="62" d="100"/>
          <a:sy n="62" d="100"/>
        </p:scale>
        <p:origin x="800" y="44"/>
      </p:cViewPr>
      <p:guideLst>
        <p:guide orient="horz" pos="2161"/>
        <p:guide orient="horz" pos="255"/>
        <p:guide orient="horz" pos="1139"/>
        <p:guide orient="horz" pos="1095"/>
        <p:guide orient="horz" pos="4066"/>
        <p:guide orient="horz" pos="4202"/>
        <p:guide pos="3840"/>
        <p:guide pos="756"/>
        <p:guide pos="6923"/>
        <p:guide pos="7286"/>
      </p:guideLst>
    </p:cSldViewPr>
  </p:slideViewPr>
  <p:outlineViewPr>
    <p:cViewPr>
      <p:scale>
        <a:sx n="33" d="100"/>
        <a:sy n="33" d="100"/>
      </p:scale>
      <p:origin x="0" y="-46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20/01/2022</a:t>
            </a:fld>
            <a:endParaRPr lang="fr-FR" dirty="0"/>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itchFamily="34" charset="0"/>
        <a:ea typeface="+mn-ea"/>
        <a:cs typeface="+mn-cs"/>
      </a:defRPr>
    </a:lvl1pPr>
    <a:lvl2pPr marL="609585" algn="l" defTabSz="1219170" rtl="0" eaLnBrk="1" latinLnBrk="0" hangingPunct="1">
      <a:defRPr sz="1600" kern="1200">
        <a:solidFill>
          <a:schemeClr val="tx1"/>
        </a:solidFill>
        <a:latin typeface="Arial" pitchFamily="34" charset="0"/>
        <a:ea typeface="+mn-ea"/>
        <a:cs typeface="+mn-cs"/>
      </a:defRPr>
    </a:lvl2pPr>
    <a:lvl3pPr marL="1219170" algn="l" defTabSz="1219170" rtl="0" eaLnBrk="1" latinLnBrk="0" hangingPunct="1">
      <a:defRPr sz="1600" kern="1200">
        <a:solidFill>
          <a:schemeClr val="tx1"/>
        </a:solidFill>
        <a:latin typeface="Arial" pitchFamily="34" charset="0"/>
        <a:ea typeface="+mn-ea"/>
        <a:cs typeface="+mn-cs"/>
      </a:defRPr>
    </a:lvl3pPr>
    <a:lvl4pPr marL="1828754" algn="l" defTabSz="1219170" rtl="0" eaLnBrk="1" latinLnBrk="0" hangingPunct="1">
      <a:defRPr sz="1600" kern="1200">
        <a:solidFill>
          <a:schemeClr val="tx1"/>
        </a:solidFill>
        <a:latin typeface="Arial" pitchFamily="34" charset="0"/>
        <a:ea typeface="+mn-ea"/>
        <a:cs typeface="+mn-cs"/>
      </a:defRPr>
    </a:lvl4pPr>
    <a:lvl5pPr marL="2438339" algn="l" defTabSz="1219170" rtl="0" eaLnBrk="1" latinLnBrk="0" hangingPunct="1">
      <a:defRPr sz="1600" kern="1200">
        <a:solidFill>
          <a:schemeClr val="tx1"/>
        </a:solidFill>
        <a:latin typeface="Arial"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legifrance.gouv.fr/jorf/article_jo/JORFARTI000042753777" TargetMode="External"/><Relationship Id="rId7" Type="http://schemas.openxmlformats.org/officeDocument/2006/relationships/hyperlink" Target="https://www.douane.gouv.fr/sites/default/files/2021-12/27/Note-aux-operateurs-21000217-20211217-Note-COMINT1-ATVAI-note-bascule-operateurs.pdf"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www.douane.gouv.fr/sites/default/files/2021-12/27/Questions-Reponses-Dispositif-ATVAI-2022-Operateurs.pdf" TargetMode="External"/><Relationship Id="rId5" Type="http://schemas.openxmlformats.org/officeDocument/2006/relationships/hyperlink" Target="https://www.douane.gouv.fr/sites/default/files/2021-11/30/note-aux-operateurs-generalisation-de-lautoliquidation-de-la-tva.pdf" TargetMode="External"/><Relationship Id="rId4" Type="http://schemas.openxmlformats.org/officeDocument/2006/relationships/hyperlink" Target="https://www.douane.gouv.fr/la-douane/informations/bulletins-officiels-des-douanes/bod/744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b="1" dirty="0"/>
              <a:t>Dernier budget de la mandature : </a:t>
            </a:r>
          </a:p>
          <a:p>
            <a:r>
              <a:rPr lang="fr-FR" b="0" i="0" dirty="0">
                <a:solidFill>
                  <a:srgbClr val="222222"/>
                </a:solidFill>
                <a:effectLst/>
                <a:latin typeface="Marianne"/>
              </a:rPr>
              <a:t>La loi de finances pour 2022 table sur la dépense et l'investissement pour favoriser la croissance économique. En 2022, le déficit de l'État atteindrait 153,8 milliards d'euros (contre les 143,4 milliards prévus dans le texte initial).</a:t>
            </a:r>
          </a:p>
          <a:p>
            <a:pPr algn="l"/>
            <a:r>
              <a:rPr lang="fr-FR" b="0" i="0" dirty="0">
                <a:solidFill>
                  <a:srgbClr val="222222"/>
                </a:solidFill>
                <a:effectLst/>
                <a:latin typeface="Marianne"/>
              </a:rPr>
              <a:t>La croissance en 2022 devrait être toujours soutenue, avec une prévision de +4% (après un fort rebond de 6,25% en 2021), permettant au </a:t>
            </a:r>
            <a:r>
              <a:rPr lang="fr-FR" b="1" i="0" dirty="0">
                <a:solidFill>
                  <a:srgbClr val="222222"/>
                </a:solidFill>
                <a:effectLst/>
                <a:latin typeface="Marianne"/>
              </a:rPr>
              <a:t>déficit public</a:t>
            </a:r>
            <a:r>
              <a:rPr lang="fr-FR" b="0" i="0" dirty="0">
                <a:solidFill>
                  <a:srgbClr val="222222"/>
                </a:solidFill>
                <a:effectLst/>
                <a:latin typeface="Marianne"/>
              </a:rPr>
              <a:t> de diminuer à </a:t>
            </a:r>
            <a:r>
              <a:rPr lang="fr-FR" b="1" i="0" dirty="0">
                <a:solidFill>
                  <a:srgbClr val="222222"/>
                </a:solidFill>
                <a:effectLst/>
                <a:latin typeface="Marianne"/>
              </a:rPr>
              <a:t>5% du PIB en 2022</a:t>
            </a:r>
            <a:r>
              <a:rPr lang="fr-FR" b="0" i="0" dirty="0">
                <a:solidFill>
                  <a:srgbClr val="222222"/>
                </a:solidFill>
                <a:effectLst/>
                <a:latin typeface="Marianne"/>
              </a:rPr>
              <a:t> (contre -8% en 2021).</a:t>
            </a:r>
          </a:p>
          <a:p>
            <a:pPr algn="l"/>
            <a:r>
              <a:rPr lang="fr-FR" b="0" i="0" dirty="0">
                <a:solidFill>
                  <a:srgbClr val="222222"/>
                </a:solidFill>
                <a:effectLst/>
                <a:latin typeface="Marianne"/>
              </a:rPr>
              <a:t>Sous l'effet de la reprise économique et de la baisse du déficit public, le </a:t>
            </a:r>
            <a:r>
              <a:rPr lang="fr-FR" b="1" i="0" dirty="0">
                <a:solidFill>
                  <a:srgbClr val="222222"/>
                </a:solidFill>
                <a:effectLst/>
                <a:latin typeface="Marianne"/>
              </a:rPr>
              <a:t>taux d’endettement </a:t>
            </a:r>
            <a:r>
              <a:rPr lang="fr-FR" b="0" i="0" dirty="0">
                <a:solidFill>
                  <a:srgbClr val="222222"/>
                </a:solidFill>
                <a:effectLst/>
                <a:latin typeface="Marianne"/>
              </a:rPr>
              <a:t>passerait à </a:t>
            </a:r>
            <a:r>
              <a:rPr lang="fr-FR" b="1" i="0" dirty="0">
                <a:solidFill>
                  <a:srgbClr val="222222"/>
                </a:solidFill>
                <a:effectLst/>
                <a:latin typeface="Marianne"/>
              </a:rPr>
              <a:t>113,5% du PIB en 2022,</a:t>
            </a:r>
            <a:r>
              <a:rPr lang="fr-FR" b="0" i="0" dirty="0">
                <a:solidFill>
                  <a:srgbClr val="222222"/>
                </a:solidFill>
                <a:effectLst/>
                <a:latin typeface="Marianne"/>
              </a:rPr>
              <a:t> contre 115,3% en 2021.</a:t>
            </a:r>
          </a:p>
          <a:p>
            <a:r>
              <a:rPr lang="fr-FR" b="0" i="0" dirty="0">
                <a:solidFill>
                  <a:srgbClr val="222222"/>
                </a:solidFill>
                <a:effectLst/>
                <a:latin typeface="Marianne"/>
              </a:rPr>
              <a:t>Le budget 2022 prolonge la mise en œuvre du </a:t>
            </a:r>
            <a:r>
              <a:rPr lang="fr-FR" b="1" i="0" dirty="0">
                <a:solidFill>
                  <a:srgbClr val="222222"/>
                </a:solidFill>
                <a:effectLst/>
                <a:latin typeface="Marianne"/>
              </a:rPr>
              <a:t>"Plan de relance",</a:t>
            </a:r>
            <a:r>
              <a:rPr lang="fr-FR" b="0" i="0" dirty="0">
                <a:solidFill>
                  <a:srgbClr val="222222"/>
                </a:solidFill>
                <a:effectLst/>
                <a:latin typeface="Marianne"/>
              </a:rPr>
              <a:t> avec notamment le renforcement de mesures pour l’emploi.</a:t>
            </a:r>
          </a:p>
          <a:p>
            <a:r>
              <a:rPr lang="fr-FR" b="0" i="0" dirty="0">
                <a:solidFill>
                  <a:srgbClr val="222222"/>
                </a:solidFill>
                <a:effectLst/>
                <a:latin typeface="Marianne"/>
              </a:rPr>
              <a:t>Les grandes mesures sont notamment, le soutien aux secteurs les plus touchés (prêts garantis par l’Etat est prolongé jusqu’au 30 juin 2022), poursuite de la baisse de l’impôt des sociétés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1462170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Taux uniforme et avec la contribution sociale de solidarités (sauf les coops qui ne sont pas assujetties à la C3S) = taux 25,83 %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171804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7500" lnSpcReduction="20000"/>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b="0" i="0" u="sng" dirty="0">
                <a:solidFill>
                  <a:srgbClr val="091D3C"/>
                </a:solidFill>
                <a:effectLst/>
                <a:latin typeface="robotoRegular"/>
                <a:hlinkClick r:id="rId3" tooltip="Article 181 de la loi de finances pour 2020 (nouvelle fenêtre)"/>
              </a:rPr>
              <a:t>Article 181 de la loi de finances pour 2020 </a:t>
            </a:r>
            <a:r>
              <a:rPr lang="fr-FR" b="0" i="0" u="sng" dirty="0">
                <a:solidFill>
                  <a:srgbClr val="5E6B7D"/>
                </a:solidFill>
                <a:effectLst/>
                <a:latin typeface="robotoLight"/>
              </a:rPr>
              <a:t> : </a:t>
            </a:r>
            <a:endParaRPr lang="fr-FR" dirty="0"/>
          </a:p>
          <a:p>
            <a:r>
              <a:rPr lang="fr-FR" dirty="0"/>
              <a:t>Depuis le 1</a:t>
            </a:r>
            <a:r>
              <a:rPr lang="fr-FR" baseline="30000" dirty="0"/>
              <a:t>er</a:t>
            </a:r>
            <a:r>
              <a:rPr lang="fr-FR" dirty="0"/>
              <a:t> janvier 2022, la gestion et le recouvrement de la TVA à l’importation sont transférées à la DGFiP.</a:t>
            </a:r>
          </a:p>
          <a:p>
            <a:r>
              <a:rPr lang="fr-FR" dirty="0"/>
              <a:t>La déclaration et le paiement sont effectuées directement à l’appui de la déclaration en lieu et place de la déclaration en douane.</a:t>
            </a:r>
          </a:p>
          <a:p>
            <a:r>
              <a:rPr lang="fr-FR" dirty="0"/>
              <a:t>Cette nouvelle modalité permet de collecter et déduire simultanément la TVA à l’importation sans avance de trésorerie (art. 1695 du CGI)</a:t>
            </a:r>
          </a:p>
          <a:p>
            <a:pPr algn="l">
              <a:buFont typeface="Arial" panose="020B0604020202020204" pitchFamily="34" charset="0"/>
              <a:buChar char="•"/>
            </a:pPr>
            <a:r>
              <a:rPr lang="fr-FR" b="0" i="0" u="sng" dirty="0">
                <a:solidFill>
                  <a:srgbClr val="2972CE"/>
                </a:solidFill>
                <a:effectLst/>
                <a:latin typeface="robotoRegular"/>
                <a:hlinkClick r:id="rId4"/>
              </a:rPr>
              <a:t>le bulletin officiel des douanes n°7440 du 23 novembre 2021 (texte 21-051)</a:t>
            </a:r>
            <a:r>
              <a:rPr lang="fr-FR" b="0" i="0" dirty="0">
                <a:solidFill>
                  <a:srgbClr val="3F4D5F"/>
                </a:solidFill>
                <a:effectLst/>
                <a:latin typeface="robotoRegular"/>
              </a:rPr>
              <a:t> relatif aux modalités de mise en œuvre de l'autoliquidation de la TVA à l’importation à compter du 1er janvier 2022 ;</a:t>
            </a:r>
          </a:p>
          <a:p>
            <a:pPr algn="l">
              <a:buFont typeface="Arial" panose="020B0604020202020204" pitchFamily="34" charset="0"/>
              <a:buChar char="•"/>
            </a:pPr>
            <a:r>
              <a:rPr lang="fr-FR" b="0" i="0" u="sng" dirty="0">
                <a:solidFill>
                  <a:srgbClr val="2972CE"/>
                </a:solidFill>
                <a:effectLst/>
                <a:latin typeface="robotoRegular"/>
                <a:hlinkClick r:id="rId5"/>
              </a:rPr>
              <a:t>la note du bureau de la politique du dédouanement n°21000196 du 23 novembre 2021</a:t>
            </a:r>
            <a:r>
              <a:rPr lang="fr-FR" b="0" i="0" dirty="0">
                <a:solidFill>
                  <a:srgbClr val="3F4D5F"/>
                </a:solidFill>
                <a:effectLst/>
                <a:latin typeface="robotoRegular"/>
              </a:rPr>
              <a:t> relative à la mise en œuvre technique de la généralisation de l’autoliquidation de la TVA dans les applicatifs  DELTA-G / X Import / H7 à compter du 1er janvier 2022.</a:t>
            </a:r>
          </a:p>
          <a:p>
            <a:pPr algn="l">
              <a:buFont typeface="Arial" panose="020B0604020202020204" pitchFamily="34" charset="0"/>
              <a:buChar char="•"/>
            </a:pPr>
            <a:r>
              <a:rPr lang="fr-FR" b="0" i="0" u="sng" dirty="0">
                <a:solidFill>
                  <a:srgbClr val="2972CE"/>
                </a:solidFill>
                <a:effectLst/>
                <a:latin typeface="robotoRegular"/>
                <a:hlinkClick r:id="rId6"/>
              </a:rPr>
              <a:t>la note du bureau de la politique du dédouanement n°21000220 du 21 décembre 2021</a:t>
            </a:r>
            <a:r>
              <a:rPr lang="fr-FR" b="0" i="0" dirty="0">
                <a:solidFill>
                  <a:srgbClr val="3F4D5F"/>
                </a:solidFill>
                <a:effectLst/>
                <a:latin typeface="robotoRegular"/>
              </a:rPr>
              <a:t> : « Questions-Réponses relatif à la généralisation de la TVA à l'importation à compter du 1er janvier 2022 ».</a:t>
            </a:r>
          </a:p>
          <a:p>
            <a:pPr algn="l">
              <a:buFont typeface="Arial" panose="020B0604020202020204" pitchFamily="34" charset="0"/>
              <a:buChar char="•"/>
            </a:pPr>
            <a:r>
              <a:rPr lang="fr-FR" b="0" i="0" u="sng" dirty="0">
                <a:solidFill>
                  <a:srgbClr val="2972CE"/>
                </a:solidFill>
                <a:effectLst/>
                <a:latin typeface="robotoRegular"/>
                <a:hlinkClick r:id="rId7"/>
              </a:rPr>
              <a:t>la note du bureau de la politique du dédouanement n°21000217 du 17 décembre 2021</a:t>
            </a:r>
            <a:r>
              <a:rPr lang="fr-FR" b="0" i="0" dirty="0">
                <a:solidFill>
                  <a:srgbClr val="3F4D5F"/>
                </a:solidFill>
                <a:effectLst/>
                <a:latin typeface="robotoRegular"/>
              </a:rPr>
              <a:t> : conduite à tenir en vue de la bascule du 1er janvier 2022 vers la généralisation de l'autoliquidation de la TVA à l'importation.</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324348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40000" lnSpcReduction="20000"/>
          </a:bodyPr>
          <a:lstStyle/>
          <a:p>
            <a:pPr algn="just"/>
            <a:r>
              <a:rPr lang="fr-FR" b="1" i="0" dirty="0">
                <a:solidFill>
                  <a:srgbClr val="000000"/>
                </a:solidFill>
                <a:effectLst/>
                <a:latin typeface="Montserrat" panose="00000500000000000000" pitchFamily="2" charset="0"/>
              </a:rPr>
              <a:t>L’article 14 clarifie un point d’application du régime de renforcement de la lutte contre les dispositifs fiscaux dits « hybrides adopté dans le cadre de la LF pour 2020 (Art. 45)</a:t>
            </a:r>
            <a:endParaRPr lang="fr-FR" b="0" i="0" dirty="0">
              <a:solidFill>
                <a:srgbClr val="000000"/>
              </a:solidFill>
              <a:effectLst/>
              <a:latin typeface="Montserrat" panose="00000500000000000000" pitchFamily="2" charset="0"/>
            </a:endParaRPr>
          </a:p>
          <a:p>
            <a:pPr algn="just"/>
            <a:r>
              <a:rPr lang="fr-FR" b="1" i="0" dirty="0">
                <a:solidFill>
                  <a:srgbClr val="000000"/>
                </a:solidFill>
                <a:effectLst/>
                <a:latin typeface="Montserrat" panose="00000500000000000000" pitchFamily="2" charset="0"/>
              </a:rPr>
              <a:t>Pour mémoire</a:t>
            </a:r>
            <a:r>
              <a:rPr lang="fr-FR" b="0" i="0" dirty="0">
                <a:solidFill>
                  <a:srgbClr val="000000"/>
                </a:solidFill>
                <a:effectLst/>
                <a:latin typeface="Montserrat" panose="00000500000000000000" pitchFamily="2" charset="0"/>
              </a:rPr>
              <a:t>, l’article 45 précité a procédé à la transposition des mesures de lutte contre les dispositifs hybrides prévues les directives dites « anti-</a:t>
            </a:r>
            <a:r>
              <a:rPr lang="fr-FR" b="0" i="0" dirty="0" err="1">
                <a:solidFill>
                  <a:srgbClr val="000000"/>
                </a:solidFill>
                <a:effectLst/>
                <a:latin typeface="Montserrat" panose="00000500000000000000" pitchFamily="2" charset="0"/>
              </a:rPr>
              <a:t>tax</a:t>
            </a:r>
            <a:r>
              <a:rPr lang="fr-FR" b="0" i="0" dirty="0">
                <a:solidFill>
                  <a:srgbClr val="000000"/>
                </a:solidFill>
                <a:effectLst/>
                <a:latin typeface="Montserrat" panose="00000500000000000000" pitchFamily="2" charset="0"/>
              </a:rPr>
              <a:t> </a:t>
            </a:r>
            <a:r>
              <a:rPr lang="fr-FR" b="0" i="0" dirty="0" err="1">
                <a:solidFill>
                  <a:srgbClr val="000000"/>
                </a:solidFill>
                <a:effectLst/>
                <a:latin typeface="Montserrat" panose="00000500000000000000" pitchFamily="2" charset="0"/>
              </a:rPr>
              <a:t>avoidance</a:t>
            </a:r>
            <a:r>
              <a:rPr lang="fr-FR" b="0" i="0" dirty="0">
                <a:solidFill>
                  <a:srgbClr val="000000"/>
                </a:solidFill>
                <a:effectLst/>
                <a:latin typeface="Montserrat" panose="00000500000000000000" pitchFamily="2" charset="0"/>
              </a:rPr>
              <a:t> directive » (« ATAD 1 » et « ATAD 2 »).</a:t>
            </a:r>
          </a:p>
          <a:p>
            <a:pPr algn="just"/>
            <a:r>
              <a:rPr lang="fr-FR" b="0" i="0" dirty="0">
                <a:solidFill>
                  <a:srgbClr val="000000"/>
                </a:solidFill>
                <a:effectLst/>
                <a:latin typeface="Montserrat" panose="00000500000000000000" pitchFamily="2" charset="0"/>
              </a:rPr>
              <a:t>Ces nouvelles règles, qui s’appliquent aux exercices ouverts depuis le 1er janvier 2020 sont codifiées aux articles 205 B, 205 C et 205 D du CGI.</a:t>
            </a:r>
          </a:p>
          <a:p>
            <a:pPr algn="just"/>
            <a:r>
              <a:rPr lang="fr-FR" b="1" i="0" dirty="0">
                <a:solidFill>
                  <a:srgbClr val="0005FF"/>
                </a:solidFill>
                <a:effectLst/>
                <a:latin typeface="Montserrat" panose="00000500000000000000" pitchFamily="2" charset="0"/>
              </a:rPr>
              <a:t>Le terme de dispositif hybride désigne des situations résultant de différences de qualification juridique entre États, notamment d’instruments financiers ou d’entités parties à une opération, qui aboutissent à des situations de </a:t>
            </a:r>
            <a:r>
              <a:rPr lang="fr-FR" b="1" i="0" dirty="0" err="1">
                <a:solidFill>
                  <a:srgbClr val="0005FF"/>
                </a:solidFill>
                <a:effectLst/>
                <a:latin typeface="Montserrat" panose="00000500000000000000" pitchFamily="2" charset="0"/>
              </a:rPr>
              <a:t>nonimposition</a:t>
            </a:r>
            <a:r>
              <a:rPr lang="fr-FR" b="1" i="0" dirty="0">
                <a:solidFill>
                  <a:srgbClr val="0005FF"/>
                </a:solidFill>
                <a:effectLst/>
                <a:latin typeface="Montserrat" panose="00000500000000000000" pitchFamily="2" charset="0"/>
              </a:rPr>
              <a:t> des flux transfrontaliers ou d’imposition moindre de certains montages.</a:t>
            </a:r>
            <a:endParaRPr lang="fr-FR" b="0" i="0" dirty="0">
              <a:solidFill>
                <a:srgbClr val="000000"/>
              </a:solidFill>
              <a:effectLst/>
              <a:latin typeface="Montserrat" panose="00000500000000000000" pitchFamily="2" charset="0"/>
            </a:endParaRPr>
          </a:p>
          <a:p>
            <a:pPr algn="just"/>
            <a:r>
              <a:rPr lang="fr-FR" b="0" i="0" dirty="0">
                <a:solidFill>
                  <a:srgbClr val="000000"/>
                </a:solidFill>
                <a:effectLst/>
                <a:latin typeface="Montserrat" panose="00000500000000000000" pitchFamily="2" charset="0"/>
              </a:rPr>
              <a:t>Parmi les règles en vigueur depuis la loi de finances pour 2020, sont notamment prévues des mesures de correction visant à neutraliser les effets d’asymétrie fiscale constatés dans le cadre de paiements effectués au titre d’instruments financiers ou dans le cadre de schémas donnant lieu à une double déduction.</a:t>
            </a:r>
          </a:p>
          <a:p>
            <a:pPr algn="just"/>
            <a:r>
              <a:rPr lang="fr-FR" b="1" i="0" dirty="0">
                <a:solidFill>
                  <a:srgbClr val="0005FF"/>
                </a:solidFill>
                <a:effectLst/>
                <a:latin typeface="Montserrat" panose="00000500000000000000" pitchFamily="2" charset="0"/>
              </a:rPr>
              <a:t>Par exemple : un flux peut donner lieu à une charge déductible dans l’État de la partie versante, sans que le revenu correspondant constitue un revenu imposable dans l’État du bénéficiaire.</a:t>
            </a:r>
            <a:endParaRPr lang="fr-FR" b="0" i="0" dirty="0">
              <a:solidFill>
                <a:srgbClr val="000000"/>
              </a:solidFill>
              <a:effectLst/>
              <a:latin typeface="Montserrat" panose="00000500000000000000" pitchFamily="2" charset="0"/>
            </a:endParaRPr>
          </a:p>
          <a:p>
            <a:pPr algn="just"/>
            <a:r>
              <a:rPr lang="fr-FR" b="0" i="0" dirty="0">
                <a:solidFill>
                  <a:srgbClr val="000000"/>
                </a:solidFill>
                <a:effectLst/>
                <a:latin typeface="Montserrat" panose="00000500000000000000" pitchFamily="2" charset="0"/>
              </a:rPr>
              <a:t>Le corpus juridique européen et national permet aujourd’hui de rétablir la symétrie entre le traitement fiscal de la charge et celui du revenu correspondant.</a:t>
            </a:r>
          </a:p>
          <a:p>
            <a:pPr algn="just"/>
            <a:r>
              <a:rPr lang="fr-FR" b="1" i="0" dirty="0">
                <a:solidFill>
                  <a:srgbClr val="FF0000"/>
                </a:solidFill>
                <a:effectLst/>
                <a:latin typeface="Montserrat" panose="00000500000000000000" pitchFamily="2" charset="0"/>
              </a:rPr>
              <a:t>L’article 14 vient clarifier un point d’application du nouveau dispositif.</a:t>
            </a:r>
            <a:endParaRPr lang="fr-FR" b="0" i="0" dirty="0">
              <a:solidFill>
                <a:srgbClr val="000000"/>
              </a:solidFill>
              <a:effectLst/>
              <a:latin typeface="Montserrat" panose="00000500000000000000" pitchFamily="2" charset="0"/>
            </a:endParaRPr>
          </a:p>
          <a:p>
            <a:pPr algn="just"/>
            <a:r>
              <a:rPr lang="fr-FR" b="1" i="0" dirty="0">
                <a:solidFill>
                  <a:srgbClr val="000000"/>
                </a:solidFill>
                <a:effectLst/>
                <a:latin typeface="Montserrat" panose="00000500000000000000" pitchFamily="2" charset="0"/>
              </a:rPr>
              <a:t>En effet, l’article 205 B du CGI prévoit</a:t>
            </a:r>
            <a:r>
              <a:rPr lang="fr-FR" b="0" i="0" dirty="0">
                <a:solidFill>
                  <a:srgbClr val="000000"/>
                </a:solidFill>
                <a:effectLst/>
                <a:latin typeface="Montserrat" panose="00000500000000000000" pitchFamily="2" charset="0"/>
              </a:rPr>
              <a:t> que la prise en compte du paiement dans les résultats imposables du bénéficiaire (désigné selon les cas par les termes « inclusion » ou « double inclusion ») peut intervenir au titre d’un exercice qui commence dans les vingt-quatre mois suivant la fin de l’exercice au titre duquel la charge a été initialement déduite dans l’État de la partie versante.</a:t>
            </a:r>
          </a:p>
          <a:p>
            <a:pPr algn="just"/>
            <a:r>
              <a:rPr lang="fr-FR" b="0" i="0" dirty="0">
                <a:solidFill>
                  <a:srgbClr val="000000"/>
                </a:solidFill>
                <a:effectLst/>
                <a:latin typeface="Montserrat" panose="00000500000000000000" pitchFamily="2" charset="0"/>
              </a:rPr>
              <a:t>Ce délai peut être nécessaire compte tenu des différences de systèmes juridiques entre l’État de la partie versante et l’État du bénéficiaire.</a:t>
            </a:r>
          </a:p>
          <a:p>
            <a:pPr algn="just"/>
            <a:r>
              <a:rPr lang="fr-FR" b="0" i="0" dirty="0">
                <a:solidFill>
                  <a:srgbClr val="000000"/>
                </a:solidFill>
                <a:effectLst/>
                <a:latin typeface="Montserrat" panose="00000500000000000000" pitchFamily="2" charset="0"/>
              </a:rPr>
              <a:t>Néanmoins, l’existence de ce décalage temporel ne doit pas priver le dispositif anti-hybride de son effectivité. En effet, si dans ce cas il est parfaitement acceptable qu’une charge soit initialement déduite dans l’État de la partie versante, même si le revenu n’est pas immédiatement inclus dans l’État du bénéficiaire, la déduction de cette charge doit être refusée (et donc la charge réintégrée) si le revenu n’est pas in fine inclus à échéance du délai prévu par la loi (24 mois).</a:t>
            </a:r>
          </a:p>
          <a:p>
            <a:pPr algn="just"/>
            <a:r>
              <a:rPr lang="fr-FR" b="1" i="0" dirty="0">
                <a:solidFill>
                  <a:srgbClr val="000000"/>
                </a:solidFill>
                <a:effectLst/>
                <a:latin typeface="Montserrat" panose="00000500000000000000" pitchFamily="2" charset="0"/>
              </a:rPr>
              <a:t>Afin de lever toute ambiguïté sur le moment auquel une charge n’ayant pas donné lieu à inclusion dans les délais précités doit être réintégrée, l’article 14 précise l’exercice au titre duquel les charges constatées dans le cadre de paiements effectués au titre d’instruments financiers ou dans le cadre de schémas donnant lieu à des doubles déductions font l’objet d’une réintégration.</a:t>
            </a:r>
            <a:endParaRPr lang="fr-FR" b="0" i="0" dirty="0">
              <a:solidFill>
                <a:srgbClr val="000000"/>
              </a:solidFill>
              <a:effectLst/>
              <a:latin typeface="Montserrat" panose="00000500000000000000" pitchFamily="2" charset="0"/>
            </a:endParaRPr>
          </a:p>
          <a:p>
            <a:pPr algn="just"/>
            <a:r>
              <a:rPr lang="fr-FR" b="0" i="0" dirty="0">
                <a:solidFill>
                  <a:srgbClr val="000000"/>
                </a:solidFill>
                <a:effectLst/>
                <a:latin typeface="Montserrat" panose="00000500000000000000" pitchFamily="2" charset="0"/>
              </a:rPr>
              <a:t>Ainsi, lorsqu’un paiement effectué au titre d’un instrument financier n’a pas été inclus dans les revenus imposables du bénéficiaire établi hors de France à l’issue du délai précité, la réintégration dans le résultat soumis à l’impôt sur les sociétés en France est effectuée par la partie versante à la clôture du dernier exercice ayant commencé dans les vingt-quatre mois suivant la fin de l’exercice au titre duquel la charge a été initialement déduite.</a:t>
            </a:r>
          </a:p>
          <a:p>
            <a:pPr algn="just"/>
            <a:r>
              <a:rPr lang="fr-FR" b="0" i="0" dirty="0">
                <a:solidFill>
                  <a:srgbClr val="000000"/>
                </a:solidFill>
                <a:effectLst/>
                <a:latin typeface="Montserrat" panose="00000500000000000000" pitchFamily="2" charset="0"/>
              </a:rPr>
              <a:t>Il en va de même s’agissant des doubles déductions : à défaut de double inclusion dans ce délai, les corrections prévues à l’article 205 B-III-2 du CGI sont opérées, dans les mêmes conditions, par l’entreprise concernée.</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2575030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altLang="fr-FR" sz="1600" b="0" dirty="0">
                <a:solidFill>
                  <a:srgbClr val="000000"/>
                </a:solidFill>
              </a:rPr>
              <a:t>Ne sont donc pas pris en compte : les bénéfices distribués ; les bénéfices relevant de régimes spécifiques d’imposition des plus-values à long terme et des produits de la propriété intellectuelle faisant l’objet d’un taux réduit ; les bénéfices exonérés en application de régimes fiscaux spécifiques, à l’instar du dispositif des jeunes entreprises innovantes, des exonérations territoriales (zones de revitalisations rurales, zones de restructuration de la défense, zones franches outre-mer, bassins urbains à redynamiser, etc.) ; les bénéfices ayant donné lieu à un impôt payé par l’utilisation de crédits d’impôt.</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1074115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b="0" dirty="0">
                <a:solidFill>
                  <a:srgbClr val="333333"/>
                </a:solidFill>
              </a:rPr>
              <a:t>Rappel, la taxe incitative relative à l'incorporation de biocarburants (TIRIB), introduite par la LF 2019, repose sur un mécanisme incitatif selon lequel le taux de la taxe est diminué à proportion de la part d’énergie renouvelable contenue dans les carburants mis à la consommation par un redevable.</a:t>
            </a:r>
            <a:endParaRPr lang="fr-FR" sz="1600" b="0" dirty="0">
              <a:solidFill>
                <a:srgbClr val="333333"/>
              </a:solidFill>
              <a:latin typeface="+mj-l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fr-FR" dirty="0"/>
              <a:t>Renforcement de la prise en compte de </a:t>
            </a:r>
            <a:r>
              <a:rPr lang="fr-FR" dirty="0">
                <a:solidFill>
                  <a:srgbClr val="FF0000"/>
                </a:solidFill>
              </a:rPr>
              <a:t>l’Hydrogène</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136368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Crédit d’impôt soumis au respect de la réglementation européenne : notification relatif aux aides de recherche, au développement et à l’innovation pris sur la base du règlement européen n°651/2015 du 17 juin 2014</a:t>
            </a:r>
          </a:p>
          <a:p>
            <a:r>
              <a:rPr lang="fr-FR" dirty="0"/>
              <a:t>Pas de cumul des dépenses avec un autre crédit d’impôt ou une autre réduction d’impôt  (pas de cumul avec le CIR par exemple)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21</a:t>
            </a:fld>
            <a:endParaRPr lang="fr-FR" dirty="0"/>
          </a:p>
        </p:txBody>
      </p:sp>
    </p:spTree>
    <p:extLst>
      <p:ext uri="{BB962C8B-B14F-4D97-AF65-F5344CB8AC3E}">
        <p14:creationId xmlns:p14="http://schemas.microsoft.com/office/powerpoint/2010/main" val="3166011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devait s’achever en 2022</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23</a:t>
            </a:fld>
            <a:endParaRPr lang="fr-FR" dirty="0"/>
          </a:p>
        </p:txBody>
      </p:sp>
    </p:spTree>
    <p:extLst>
      <p:ext uri="{BB962C8B-B14F-4D97-AF65-F5344CB8AC3E}">
        <p14:creationId xmlns:p14="http://schemas.microsoft.com/office/powerpoint/2010/main" val="1868454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la continuité des transfert de compétences de la DGDD à la DGFiP</a:t>
            </a:r>
          </a:p>
          <a:p>
            <a:pPr marL="1005750" lvl="3" indent="-285750">
              <a:buFont typeface="Symbol" panose="05050102010706020507" pitchFamily="18" charset="2"/>
              <a:buChar char="Þ"/>
            </a:pPr>
            <a:r>
              <a:rPr lang="fr-FR" b="1" dirty="0"/>
              <a:t> </a:t>
            </a:r>
            <a:r>
              <a:rPr lang="fr-FR" dirty="0"/>
              <a:t>Un seul interlocuteur pour toutes les taxes pétrolières</a:t>
            </a:r>
          </a:p>
          <a:p>
            <a:pPr marL="1005750" lvl="3" indent="-285750">
              <a:buFont typeface="Symbol" panose="05050102010706020507" pitchFamily="18" charset="2"/>
              <a:buChar char="Þ"/>
            </a:pPr>
            <a:r>
              <a:rPr lang="fr-FR" dirty="0"/>
              <a:t>Traitement harmonisé des différentes énergies</a:t>
            </a:r>
          </a:p>
          <a:p>
            <a:pPr marL="1005750" lvl="3" indent="-285750">
              <a:buFont typeface="Symbol" panose="05050102010706020507" pitchFamily="18" charset="2"/>
              <a:buChar char="Þ"/>
            </a:pPr>
            <a:r>
              <a:rPr lang="fr-FR" dirty="0"/>
              <a:t>Déclarations, liquidations, paiement auprès de la DGFIP</a:t>
            </a:r>
          </a:p>
          <a:p>
            <a:pPr marL="1005750" lvl="3" indent="-285750">
              <a:buFont typeface="Symbol" panose="05050102010706020507" pitchFamily="18" charset="2"/>
              <a:buChar char="Þ"/>
            </a:pPr>
            <a:r>
              <a:rPr lang="fr-FR" dirty="0"/>
              <a:t>Contrôles dans les mêmes conditions que les Taxes sur le Chiffre Affaires </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26</a:t>
            </a:fld>
            <a:endParaRPr lang="fr-FR" dirty="0"/>
          </a:p>
        </p:txBody>
      </p:sp>
    </p:spTree>
    <p:extLst>
      <p:ext uri="{BB962C8B-B14F-4D97-AF65-F5344CB8AC3E}">
        <p14:creationId xmlns:p14="http://schemas.microsoft.com/office/powerpoint/2010/main" val="1617758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bwMode="gray">
          <a:xfrm>
            <a:off x="4320000" y="3654000"/>
            <a:ext cx="7329600" cy="432000"/>
          </a:xfrm>
          <a:prstGeom prst="rect">
            <a:avLst/>
          </a:prstGeom>
        </p:spPr>
        <p:txBody>
          <a:bodyPr lIns="0" tIns="0" rIns="0" bIns="0"/>
          <a:lstStyle>
            <a:lvl1pPr marL="0" indent="0" algn="l">
              <a:lnSpc>
                <a:spcPct val="85000"/>
              </a:lnSpc>
              <a:spcAft>
                <a:spcPts val="0"/>
              </a:spcAft>
              <a:buFont typeface="Arial" pitchFamily="34" charset="0"/>
              <a:buNone/>
              <a:defRPr sz="3200" b="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dirty="0"/>
              <a:t>Sous-titre</a:t>
            </a:r>
          </a:p>
        </p:txBody>
      </p:sp>
      <p:sp>
        <p:nvSpPr>
          <p:cNvPr id="9" name="Rectangle 8"/>
          <p:cNvSpPr/>
          <p:nvPr userDrawn="1"/>
        </p:nvSpPr>
        <p:spPr bwMode="gray">
          <a:xfrm>
            <a:off x="0" y="0"/>
            <a:ext cx="5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re 11"/>
          <p:cNvSpPr>
            <a:spLocks noGrp="1"/>
          </p:cNvSpPr>
          <p:nvPr>
            <p:ph type="title" hasCustomPrompt="1"/>
          </p:nvPr>
        </p:nvSpPr>
        <p:spPr bwMode="gray">
          <a:xfrm>
            <a:off x="4320000" y="2077200"/>
            <a:ext cx="7329600" cy="1440000"/>
          </a:xfrm>
        </p:spPr>
        <p:txBody>
          <a:bodyPr/>
          <a:lstStyle>
            <a:lvl1pPr>
              <a:lnSpc>
                <a:spcPct val="85000"/>
              </a:lnSpc>
              <a:defRPr sz="4750" cap="all" baseline="0"/>
            </a:lvl1pPr>
          </a:lstStyle>
          <a:p>
            <a:r>
              <a:rPr lang="fr-FR" dirty="0"/>
              <a:t>Titre</a:t>
            </a:r>
            <a:endParaRPr lang="en-GB" dirty="0"/>
          </a:p>
        </p:txBody>
      </p:sp>
      <p:cxnSp>
        <p:nvCxnSpPr>
          <p:cNvPr id="13" name="Connecteur droit 12"/>
          <p:cNvCxnSpPr/>
          <p:nvPr userDrawn="1"/>
        </p:nvCxnSpPr>
        <p:spPr bwMode="gray">
          <a:xfrm>
            <a:off x="3780000" y="2079000"/>
            <a:ext cx="0" cy="270000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Espace réservé de la date 13"/>
          <p:cNvSpPr>
            <a:spLocks noGrp="1"/>
          </p:cNvSpPr>
          <p:nvPr>
            <p:ph type="dt" sz="half" idx="10"/>
          </p:nvPr>
        </p:nvSpPr>
        <p:spPr bwMode="gray">
          <a:xfrm>
            <a:off x="4320000" y="4356000"/>
            <a:ext cx="7329600" cy="288000"/>
          </a:xfrm>
        </p:spPr>
        <p:txBody>
          <a:bodyPr anchor="t" anchorCtr="0"/>
          <a:lstStyle>
            <a:lvl1pPr>
              <a:defRPr sz="1600" b="1">
                <a:solidFill>
                  <a:schemeClr val="accent1"/>
                </a:solidFill>
              </a:defRPr>
            </a:lvl1pPr>
          </a:lstStyle>
          <a:p>
            <a:pPr algn="l"/>
            <a:r>
              <a:rPr lang="fr-FR"/>
              <a:t>jour - mois - année</a:t>
            </a:r>
            <a:endParaRPr lang="fr-FR" dirty="0"/>
          </a:p>
        </p:txBody>
      </p:sp>
      <p:sp>
        <p:nvSpPr>
          <p:cNvPr id="15" name="Espace réservé du pied de page 14"/>
          <p:cNvSpPr>
            <a:spLocks noGrp="1"/>
          </p:cNvSpPr>
          <p:nvPr>
            <p:ph type="ftr" sz="quarter" idx="11"/>
          </p:nvPr>
        </p:nvSpPr>
        <p:spPr bwMode="gray"/>
        <p:txBody>
          <a:bodyPr/>
          <a:lstStyle/>
          <a:p>
            <a:r>
              <a:rPr lang="fr-FR"/>
              <a:t>Titre de la présentation</a:t>
            </a:r>
            <a:endParaRPr lang="fr-FR" dirty="0"/>
          </a:p>
        </p:txBody>
      </p:sp>
      <p:sp>
        <p:nvSpPr>
          <p:cNvPr id="16" name="Espace réservé du numéro de diapositive 15"/>
          <p:cNvSpPr>
            <a:spLocks noGrp="1"/>
          </p:cNvSpPr>
          <p:nvPr>
            <p:ph type="sldNum" sz="quarter" idx="12"/>
          </p:nvPr>
        </p:nvSpPr>
        <p:spPr bwMode="gray">
          <a:xfrm>
            <a:off x="0" y="6679588"/>
            <a:ext cx="180000" cy="180000"/>
          </a:xfrm>
          <a:noFill/>
          <a:ln>
            <a:solidFill>
              <a:schemeClr val="bg1">
                <a:alpha val="0"/>
              </a:schemeClr>
            </a:solidFill>
          </a:ln>
        </p:spPr>
        <p:txBody>
          <a:bodyPr/>
          <a:lstStyle>
            <a:lvl1pPr>
              <a:defRPr>
                <a:solidFill>
                  <a:schemeClr val="accent5">
                    <a:alpha val="0"/>
                  </a:schemeClr>
                </a:solidFill>
              </a:defRPr>
            </a:lvl1pPr>
          </a:lstStyle>
          <a:p>
            <a:fld id="{733122C9-A0B9-462F-8757-0847AD287B63}" type="slidenum">
              <a:rPr lang="fr-FR" smtClean="0"/>
              <a:pPr/>
              <a:t>‹N°›</a:t>
            </a:fld>
            <a:endParaRPr lang="fr-FR"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648000" y="1954800"/>
            <a:ext cx="3029734" cy="29520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6" name="Espace réservé pour une image  6"/>
          <p:cNvSpPr>
            <a:spLocks noGrp="1"/>
          </p:cNvSpPr>
          <p:nvPr>
            <p:ph type="pic" sz="quarter" idx="15" hasCustomPrompt="1"/>
          </p:nvPr>
        </p:nvSpPr>
        <p:spPr bwMode="gray">
          <a:xfrm>
            <a:off x="0" y="0"/>
            <a:ext cx="11653200" cy="6858000"/>
          </a:xfrm>
          <a:solidFill>
            <a:schemeClr val="accent6"/>
          </a:solidFill>
        </p:spPr>
        <p:txBody>
          <a:bodyPr tIns="1080000" anchor="ctr" anchorCtr="0"/>
          <a:lstStyle>
            <a:lvl1pPr algn="ctr">
              <a:lnSpc>
                <a:spcPct val="100000"/>
              </a:lnSpc>
              <a:spcAft>
                <a:spcPts val="0"/>
              </a:spcAft>
              <a:defRPr/>
            </a:lvl1pPr>
          </a:lstStyle>
          <a:p>
            <a:r>
              <a:rPr lang="fr-FR" dirty="0"/>
              <a:t>Sélectionner l’icône </a:t>
            </a:r>
            <a:br>
              <a:rPr lang="fr-FR" dirty="0"/>
            </a:br>
            <a:r>
              <a:rPr lang="fr-FR" dirty="0"/>
              <a:t>pour insérer une image</a:t>
            </a:r>
          </a:p>
        </p:txBody>
      </p:sp>
      <p:sp>
        <p:nvSpPr>
          <p:cNvPr id="3" name="Espace réservé de la date 2"/>
          <p:cNvSpPr>
            <a:spLocks noGrp="1"/>
          </p:cNvSpPr>
          <p:nvPr>
            <p:ph type="dt" sz="half" idx="10"/>
          </p:nvPr>
        </p:nvSpPr>
        <p:spPr bwMode="gray"/>
        <p:txBody>
          <a:bodyPr/>
          <a:lstStyle>
            <a:lvl1pPr>
              <a:defRPr>
                <a:solidFill>
                  <a:schemeClr val="bg1"/>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7" name="Titre 1"/>
          <p:cNvSpPr>
            <a:spLocks noGrp="1"/>
          </p:cNvSpPr>
          <p:nvPr>
            <p:ph type="title" hasCustomPrompt="1"/>
          </p:nvPr>
        </p:nvSpPr>
        <p:spPr bwMode="gray">
          <a:xfrm>
            <a:off x="6096000" y="476202"/>
            <a:ext cx="5028000" cy="2952798"/>
          </a:xfrm>
        </p:spPr>
        <p:txBody>
          <a:bodyPr anchor="t" anchorCtr="0"/>
          <a:lstStyle>
            <a:lvl1pPr algn="r">
              <a:lnSpc>
                <a:spcPct val="120000"/>
              </a:lnSpc>
              <a:defRPr sz="1400">
                <a:solidFill>
                  <a:schemeClr val="bg1"/>
                </a:solidFill>
              </a:defRPr>
            </a:lvl1pPr>
          </a:lstStyle>
          <a:p>
            <a:r>
              <a:rPr lang="fr-FR" dirty="0"/>
              <a:t>Texte</a:t>
            </a:r>
          </a:p>
        </p:txBody>
      </p:sp>
    </p:spTree>
    <p:extLst>
      <p:ext uri="{BB962C8B-B14F-4D97-AF65-F5344CB8AC3E}">
        <p14:creationId xmlns:p14="http://schemas.microsoft.com/office/powerpoint/2010/main" val="148988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graphique A">
    <p:spTree>
      <p:nvGrpSpPr>
        <p:cNvPr id="1" name=""/>
        <p:cNvGrpSpPr/>
        <p:nvPr/>
      </p:nvGrpSpPr>
      <p:grpSpPr>
        <a:xfrm>
          <a:off x="0" y="0"/>
          <a:ext cx="0" cy="0"/>
          <a:chOff x="0" y="0"/>
          <a:chExt cx="0" cy="0"/>
        </a:xfrm>
      </p:grpSpPr>
      <p:sp>
        <p:nvSpPr>
          <p:cNvPr id="6" name="Rectangle 5"/>
          <p:cNvSpPr/>
          <p:nvPr userDrawn="1"/>
        </p:nvSpPr>
        <p:spPr bwMode="gray">
          <a:xfrm>
            <a:off x="4093200" y="0"/>
            <a:ext cx="756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texte 7"/>
          <p:cNvSpPr>
            <a:spLocks noGrp="1"/>
          </p:cNvSpPr>
          <p:nvPr>
            <p:ph type="body" sz="quarter" idx="13" hasCustomPrompt="1"/>
          </p:nvPr>
        </p:nvSpPr>
        <p:spPr bwMode="gray">
          <a:xfrm>
            <a:off x="539999" y="937170"/>
            <a:ext cx="3553200" cy="396000"/>
          </a:xfrm>
        </p:spPr>
        <p:txBody>
          <a:bodyPr/>
          <a:lstStyle>
            <a:lvl1pPr algn="l">
              <a:lnSpc>
                <a:spcPct val="100000"/>
              </a:lnSpc>
              <a:defRPr sz="2500" b="0">
                <a:solidFill>
                  <a:schemeClr val="accent3"/>
                </a:solidFill>
              </a:defRPr>
            </a:lvl1pPr>
          </a:lstStyle>
          <a:p>
            <a:pPr lvl="0"/>
            <a:r>
              <a:rPr lang="fr-FR" dirty="0"/>
              <a:t>sous-titre</a:t>
            </a:r>
          </a:p>
        </p:txBody>
      </p:sp>
      <p:sp>
        <p:nvSpPr>
          <p:cNvPr id="8" name="Titre 1"/>
          <p:cNvSpPr>
            <a:spLocks noGrp="1"/>
          </p:cNvSpPr>
          <p:nvPr>
            <p:ph type="title" hasCustomPrompt="1"/>
          </p:nvPr>
        </p:nvSpPr>
        <p:spPr bwMode="gray">
          <a:xfrm>
            <a:off x="540000" y="1"/>
            <a:ext cx="3553200" cy="972000"/>
          </a:xfrm>
        </p:spPr>
        <p:txBody>
          <a:bodyPr/>
          <a:lstStyle>
            <a:lvl1pPr>
              <a:defRPr/>
            </a:lvl1pPr>
          </a:lstStyle>
          <a:p>
            <a:r>
              <a:rPr lang="fr-FR" dirty="0"/>
              <a:t>Titre</a:t>
            </a:r>
          </a:p>
        </p:txBody>
      </p:sp>
      <p:sp>
        <p:nvSpPr>
          <p:cNvPr id="9"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sp>
        <p:nvSpPr>
          <p:cNvPr id="10" name="Espace réservé du graphique 9"/>
          <p:cNvSpPr>
            <a:spLocks noGrp="1"/>
          </p:cNvSpPr>
          <p:nvPr>
            <p:ph type="chart" sz="quarter" idx="15" hasCustomPrompt="1"/>
          </p:nvPr>
        </p:nvSpPr>
        <p:spPr bwMode="gray">
          <a:xfrm>
            <a:off x="6876000" y="1332000"/>
            <a:ext cx="2772000" cy="2772000"/>
          </a:xfrm>
        </p:spPr>
        <p:txBody>
          <a:bodyPr tIns="1080000" anchor="ctr" anchorCtr="0"/>
          <a:lstStyle>
            <a:lvl1pPr algn="ctr">
              <a:lnSpc>
                <a:spcPct val="100000"/>
              </a:lnSpc>
              <a:spcAft>
                <a:spcPts val="0"/>
              </a:spcAft>
              <a:defRPr>
                <a:solidFill>
                  <a:schemeClr val="bg1"/>
                </a:solidFill>
              </a:defRPr>
            </a:lvl1pPr>
          </a:lstStyle>
          <a:p>
            <a:r>
              <a:rPr lang="fr-FR" dirty="0"/>
              <a:t>Graphique</a:t>
            </a:r>
          </a:p>
        </p:txBody>
      </p:sp>
      <p:sp>
        <p:nvSpPr>
          <p:cNvPr id="11" name="Espace réservé du texte 9"/>
          <p:cNvSpPr>
            <a:spLocks noGrp="1"/>
          </p:cNvSpPr>
          <p:nvPr>
            <p:ph type="body" sz="quarter" idx="16" hasCustomPrompt="1"/>
          </p:nvPr>
        </p:nvSpPr>
        <p:spPr bwMode="gray">
          <a:xfrm>
            <a:off x="5580000" y="4536914"/>
            <a:ext cx="5400000" cy="1332000"/>
          </a:xfrm>
          <a:custGeom>
            <a:avLst/>
            <a:gdLst>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584160 h 1584176"/>
              <a:gd name="connsiteX1" fmla="*/ 0 w 5400000"/>
              <a:gd name="connsiteY1" fmla="*/ 16 h 1584176"/>
              <a:gd name="connsiteX2" fmla="*/ 5400000 w 5400000"/>
              <a:gd name="connsiteY2"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6 h 1584176"/>
              <a:gd name="connsiteX1" fmla="*/ 5400000 w 5400000"/>
              <a:gd name="connsiteY1" fmla="*/ 0 h 1584176"/>
            </a:gdLst>
            <a:ahLst/>
            <a:cxnLst>
              <a:cxn ang="0">
                <a:pos x="connsiteX0" y="connsiteY0"/>
              </a:cxn>
              <a:cxn ang="0">
                <a:pos x="connsiteX1" y="connsiteY1"/>
              </a:cxn>
            </a:cxnLst>
            <a:rect l="l" t="t" r="r" b="b"/>
            <a:pathLst>
              <a:path w="5400000" h="1584176" stroke="0" extrusionOk="0">
                <a:moveTo>
                  <a:pt x="5400000" y="1584176"/>
                </a:moveTo>
                <a:lnTo>
                  <a:pt x="0" y="1584160"/>
                </a:lnTo>
                <a:lnTo>
                  <a:pt x="0" y="16"/>
                </a:lnTo>
                <a:cubicBezTo>
                  <a:pt x="0" y="7"/>
                  <a:pt x="2417662" y="0"/>
                  <a:pt x="5400000" y="0"/>
                </a:cubicBezTo>
                <a:lnTo>
                  <a:pt x="5400000" y="1584176"/>
                </a:lnTo>
                <a:close/>
              </a:path>
              <a:path w="5400000" h="1584176" fill="none">
                <a:moveTo>
                  <a:pt x="0" y="16"/>
                </a:moveTo>
                <a:cubicBezTo>
                  <a:pt x="0" y="7"/>
                  <a:pt x="2417662" y="0"/>
                  <a:pt x="5400000" y="0"/>
                </a:cubicBezTo>
              </a:path>
            </a:pathLst>
          </a:custGeom>
          <a:ln w="6350">
            <a:solidFill>
              <a:schemeClr val="accent3"/>
            </a:solidFill>
          </a:ln>
        </p:spPr>
        <p:txBody>
          <a:bodyPr tIns="270000" anchor="t" anchorCtr="0"/>
          <a:lstStyle>
            <a:lvl1pPr algn="ctr">
              <a:lnSpc>
                <a:spcPct val="90000"/>
              </a:lnSpc>
              <a:spcAft>
                <a:spcPts val="0"/>
              </a:spcAft>
              <a:defRPr sz="1500" baseline="0">
                <a:solidFill>
                  <a:schemeClr val="accent5"/>
                </a:solidFill>
              </a:defRPr>
            </a:lvl1pPr>
          </a:lstStyle>
          <a:p>
            <a:pPr lvl="0"/>
            <a:r>
              <a:rPr lang="fr-FR" dirty="0"/>
              <a:t>Texte</a:t>
            </a:r>
          </a:p>
        </p:txBody>
      </p:sp>
      <p:sp>
        <p:nvSpPr>
          <p:cNvPr id="3" name="Espace réservé de la date 2"/>
          <p:cNvSpPr>
            <a:spLocks noGrp="1"/>
          </p:cNvSpPr>
          <p:nvPr>
            <p:ph type="dt" sz="half" idx="10"/>
          </p:nvPr>
        </p:nvSpPr>
        <p:spPr bwMode="gray"/>
        <p:txBody>
          <a:bodyPr/>
          <a:lstStyle>
            <a:lvl1pPr>
              <a:defRPr>
                <a:solidFill>
                  <a:schemeClr val="bg1"/>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7" hasCustomPrompt="1"/>
          </p:nvPr>
        </p:nvSpPr>
        <p:spPr bwMode="gray">
          <a:xfrm>
            <a:off x="4583832" y="1998000"/>
            <a:ext cx="2160000" cy="1440000"/>
          </a:xfrm>
        </p:spPr>
        <p:txBody>
          <a:bodyPr anchor="ctr" anchorCtr="0"/>
          <a:lstStyle>
            <a:lvl1pPr algn="ctr">
              <a:lnSpc>
                <a:spcPct val="100000"/>
              </a:lnSpc>
              <a:spcAft>
                <a:spcPts val="0"/>
              </a:spcAft>
              <a:defRPr sz="8600">
                <a:solidFill>
                  <a:schemeClr val="accent5"/>
                </a:solidFill>
              </a:defRPr>
            </a:lvl1pPr>
          </a:lstStyle>
          <a:p>
            <a:pPr lvl="0"/>
            <a:r>
              <a:rPr lang="fr-FR" dirty="0"/>
              <a:t>00</a:t>
            </a:r>
          </a:p>
        </p:txBody>
      </p:sp>
    </p:spTree>
    <p:extLst>
      <p:ext uri="{BB962C8B-B14F-4D97-AF65-F5344CB8AC3E}">
        <p14:creationId xmlns:p14="http://schemas.microsoft.com/office/powerpoint/2010/main" val="2982743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ques">
    <p:spTree>
      <p:nvGrpSpPr>
        <p:cNvPr id="1" name=""/>
        <p:cNvGrpSpPr/>
        <p:nvPr/>
      </p:nvGrpSpPr>
      <p:grpSpPr>
        <a:xfrm>
          <a:off x="0" y="0"/>
          <a:ext cx="0" cy="0"/>
          <a:chOff x="0" y="0"/>
          <a:chExt cx="0" cy="0"/>
        </a:xfrm>
      </p:grpSpPr>
      <p:sp>
        <p:nvSpPr>
          <p:cNvPr id="6" name="Rectangle 5"/>
          <p:cNvSpPr/>
          <p:nvPr userDrawn="1"/>
        </p:nvSpPr>
        <p:spPr bwMode="gray">
          <a:xfrm>
            <a:off x="0" y="0"/>
            <a:ext cx="116532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graphique 9"/>
          <p:cNvSpPr>
            <a:spLocks noGrp="1"/>
          </p:cNvSpPr>
          <p:nvPr>
            <p:ph type="chart" sz="quarter" idx="15" hasCustomPrompt="1"/>
          </p:nvPr>
        </p:nvSpPr>
        <p:spPr bwMode="gray">
          <a:xfrm>
            <a:off x="2556000" y="1656000"/>
            <a:ext cx="2232000" cy="2232000"/>
          </a:xfrm>
        </p:spPr>
        <p:txBody>
          <a:bodyPr tIns="1080000" anchor="ctr" anchorCtr="0"/>
          <a:lstStyle>
            <a:lvl1pPr algn="ctr">
              <a:lnSpc>
                <a:spcPct val="100000"/>
              </a:lnSpc>
              <a:spcAft>
                <a:spcPts val="0"/>
              </a:spcAft>
              <a:defRPr>
                <a:solidFill>
                  <a:schemeClr val="bg1"/>
                </a:solidFill>
              </a:defRPr>
            </a:lvl1pPr>
          </a:lstStyle>
          <a:p>
            <a:r>
              <a:rPr lang="fr-FR" dirty="0"/>
              <a:t>Graphique</a:t>
            </a:r>
          </a:p>
        </p:txBody>
      </p:sp>
      <p:sp>
        <p:nvSpPr>
          <p:cNvPr id="8" name="Espace réservé du texte 9"/>
          <p:cNvSpPr>
            <a:spLocks noGrp="1"/>
          </p:cNvSpPr>
          <p:nvPr>
            <p:ph type="body" sz="quarter" idx="16" hasCustomPrompt="1"/>
          </p:nvPr>
        </p:nvSpPr>
        <p:spPr bwMode="gray">
          <a:xfrm>
            <a:off x="1512000" y="4212000"/>
            <a:ext cx="4320000" cy="1332000"/>
          </a:xfrm>
          <a:custGeom>
            <a:avLst/>
            <a:gdLst>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584160 h 1584176"/>
              <a:gd name="connsiteX1" fmla="*/ 0 w 5400000"/>
              <a:gd name="connsiteY1" fmla="*/ 16 h 1584176"/>
              <a:gd name="connsiteX2" fmla="*/ 5400000 w 5400000"/>
              <a:gd name="connsiteY2"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6 h 1584176"/>
              <a:gd name="connsiteX1" fmla="*/ 5400000 w 5400000"/>
              <a:gd name="connsiteY1" fmla="*/ 0 h 1584176"/>
            </a:gdLst>
            <a:ahLst/>
            <a:cxnLst>
              <a:cxn ang="0">
                <a:pos x="connsiteX0" y="connsiteY0"/>
              </a:cxn>
              <a:cxn ang="0">
                <a:pos x="connsiteX1" y="connsiteY1"/>
              </a:cxn>
            </a:cxnLst>
            <a:rect l="l" t="t" r="r" b="b"/>
            <a:pathLst>
              <a:path w="5400000" h="1584176" stroke="0" extrusionOk="0">
                <a:moveTo>
                  <a:pt x="5400000" y="1584176"/>
                </a:moveTo>
                <a:lnTo>
                  <a:pt x="0" y="1584160"/>
                </a:lnTo>
                <a:lnTo>
                  <a:pt x="0" y="16"/>
                </a:lnTo>
                <a:cubicBezTo>
                  <a:pt x="0" y="7"/>
                  <a:pt x="2417662" y="0"/>
                  <a:pt x="5400000" y="0"/>
                </a:cubicBezTo>
                <a:lnTo>
                  <a:pt x="5400000" y="1584176"/>
                </a:lnTo>
                <a:close/>
              </a:path>
              <a:path w="5400000" h="1584176" fill="none">
                <a:moveTo>
                  <a:pt x="0" y="16"/>
                </a:moveTo>
                <a:cubicBezTo>
                  <a:pt x="0" y="7"/>
                  <a:pt x="2417662" y="0"/>
                  <a:pt x="5400000" y="0"/>
                </a:cubicBezTo>
              </a:path>
            </a:pathLst>
          </a:custGeom>
          <a:ln w="6350">
            <a:solidFill>
              <a:schemeClr val="accent3"/>
            </a:solidFill>
          </a:ln>
        </p:spPr>
        <p:txBody>
          <a:bodyPr tIns="270000" anchor="t" anchorCtr="0"/>
          <a:lstStyle>
            <a:lvl1pPr algn="ctr">
              <a:lnSpc>
                <a:spcPct val="90000"/>
              </a:lnSpc>
              <a:spcAft>
                <a:spcPts val="0"/>
              </a:spcAft>
              <a:defRPr sz="1500" baseline="0">
                <a:solidFill>
                  <a:schemeClr val="accent5"/>
                </a:solidFill>
              </a:defRPr>
            </a:lvl1pPr>
          </a:lstStyle>
          <a:p>
            <a:pPr lvl="0"/>
            <a:r>
              <a:rPr lang="fr-FR" dirty="0"/>
              <a:t>Texte</a:t>
            </a:r>
          </a:p>
        </p:txBody>
      </p:sp>
      <p:sp>
        <p:nvSpPr>
          <p:cNvPr id="9" name="Espace réservé du graphique 9"/>
          <p:cNvSpPr>
            <a:spLocks noGrp="1"/>
          </p:cNvSpPr>
          <p:nvPr>
            <p:ph type="chart" sz="quarter" idx="17" hasCustomPrompt="1"/>
          </p:nvPr>
        </p:nvSpPr>
        <p:spPr bwMode="gray">
          <a:xfrm>
            <a:off x="6876000" y="1656000"/>
            <a:ext cx="2232000" cy="2232000"/>
          </a:xfrm>
        </p:spPr>
        <p:txBody>
          <a:bodyPr tIns="1080000" anchor="ctr" anchorCtr="0"/>
          <a:lstStyle>
            <a:lvl1pPr algn="ctr">
              <a:lnSpc>
                <a:spcPct val="100000"/>
              </a:lnSpc>
              <a:spcAft>
                <a:spcPts val="0"/>
              </a:spcAft>
              <a:defRPr>
                <a:solidFill>
                  <a:schemeClr val="bg1"/>
                </a:solidFill>
              </a:defRPr>
            </a:lvl1pPr>
          </a:lstStyle>
          <a:p>
            <a:r>
              <a:rPr lang="fr-FR" dirty="0"/>
              <a:t>Graphique</a:t>
            </a:r>
          </a:p>
        </p:txBody>
      </p:sp>
      <p:sp>
        <p:nvSpPr>
          <p:cNvPr id="10" name="Espace réservé du texte 9"/>
          <p:cNvSpPr>
            <a:spLocks noGrp="1"/>
          </p:cNvSpPr>
          <p:nvPr>
            <p:ph type="body" sz="quarter" idx="18" hasCustomPrompt="1"/>
          </p:nvPr>
        </p:nvSpPr>
        <p:spPr bwMode="gray">
          <a:xfrm>
            <a:off x="5832000" y="4212000"/>
            <a:ext cx="4320000" cy="1332000"/>
          </a:xfrm>
          <a:custGeom>
            <a:avLst/>
            <a:gdLst>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584160 h 1584176"/>
              <a:gd name="connsiteX1" fmla="*/ 0 w 5400000"/>
              <a:gd name="connsiteY1" fmla="*/ 16 h 1584176"/>
              <a:gd name="connsiteX2" fmla="*/ 5400000 w 5400000"/>
              <a:gd name="connsiteY2" fmla="*/ 0 h 1584176"/>
              <a:gd name="connsiteX0" fmla="*/ 5400000 w 5400000"/>
              <a:gd name="connsiteY0" fmla="*/ 1584176 h 1584176"/>
              <a:gd name="connsiteX1" fmla="*/ 0 w 5400000"/>
              <a:gd name="connsiteY1" fmla="*/ 1584160 h 1584176"/>
              <a:gd name="connsiteX2" fmla="*/ 0 w 5400000"/>
              <a:gd name="connsiteY2" fmla="*/ 16 h 1584176"/>
              <a:gd name="connsiteX3" fmla="*/ 5400000 w 5400000"/>
              <a:gd name="connsiteY3" fmla="*/ 0 h 1584176"/>
              <a:gd name="connsiteX4" fmla="*/ 5400000 w 5400000"/>
              <a:gd name="connsiteY4" fmla="*/ 1584176 h 1584176"/>
              <a:gd name="connsiteX0" fmla="*/ 0 w 5400000"/>
              <a:gd name="connsiteY0" fmla="*/ 16 h 1584176"/>
              <a:gd name="connsiteX1" fmla="*/ 5400000 w 5400000"/>
              <a:gd name="connsiteY1" fmla="*/ 0 h 1584176"/>
            </a:gdLst>
            <a:ahLst/>
            <a:cxnLst>
              <a:cxn ang="0">
                <a:pos x="connsiteX0" y="connsiteY0"/>
              </a:cxn>
              <a:cxn ang="0">
                <a:pos x="connsiteX1" y="connsiteY1"/>
              </a:cxn>
            </a:cxnLst>
            <a:rect l="l" t="t" r="r" b="b"/>
            <a:pathLst>
              <a:path w="5400000" h="1584176" stroke="0" extrusionOk="0">
                <a:moveTo>
                  <a:pt x="5400000" y="1584176"/>
                </a:moveTo>
                <a:lnTo>
                  <a:pt x="0" y="1584160"/>
                </a:lnTo>
                <a:lnTo>
                  <a:pt x="0" y="16"/>
                </a:lnTo>
                <a:cubicBezTo>
                  <a:pt x="0" y="7"/>
                  <a:pt x="2417662" y="0"/>
                  <a:pt x="5400000" y="0"/>
                </a:cubicBezTo>
                <a:lnTo>
                  <a:pt x="5400000" y="1584176"/>
                </a:lnTo>
                <a:close/>
              </a:path>
              <a:path w="5400000" h="1584176" fill="none">
                <a:moveTo>
                  <a:pt x="0" y="16"/>
                </a:moveTo>
                <a:cubicBezTo>
                  <a:pt x="0" y="7"/>
                  <a:pt x="2417662" y="0"/>
                  <a:pt x="5400000" y="0"/>
                </a:cubicBezTo>
              </a:path>
            </a:pathLst>
          </a:custGeom>
          <a:ln w="6350">
            <a:solidFill>
              <a:schemeClr val="accent3"/>
            </a:solidFill>
          </a:ln>
        </p:spPr>
        <p:txBody>
          <a:bodyPr tIns="270000" anchor="t" anchorCtr="0"/>
          <a:lstStyle>
            <a:lvl1pPr algn="ctr">
              <a:lnSpc>
                <a:spcPct val="90000"/>
              </a:lnSpc>
              <a:spcAft>
                <a:spcPts val="0"/>
              </a:spcAft>
              <a:defRPr sz="1500" baseline="0">
                <a:solidFill>
                  <a:schemeClr val="accent5"/>
                </a:solidFill>
              </a:defRPr>
            </a:lvl1pPr>
          </a:lstStyle>
          <a:p>
            <a:pPr lvl="0"/>
            <a:r>
              <a:rPr lang="fr-FR" dirty="0"/>
              <a:t>Texte</a:t>
            </a:r>
          </a:p>
        </p:txBody>
      </p:sp>
      <p:sp>
        <p:nvSpPr>
          <p:cNvPr id="3" name="Espace réservé de la date 2"/>
          <p:cNvSpPr>
            <a:spLocks noGrp="1"/>
          </p:cNvSpPr>
          <p:nvPr>
            <p:ph type="dt" sz="half" idx="10"/>
          </p:nvPr>
        </p:nvSpPr>
        <p:spPr bwMode="gray"/>
        <p:txBody>
          <a:bodyPr/>
          <a:lstStyle>
            <a:lvl1pPr>
              <a:defRPr>
                <a:solidFill>
                  <a:schemeClr val="bg1"/>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1"/>
          <p:cNvSpPr>
            <a:spLocks noGrp="1"/>
          </p:cNvSpPr>
          <p:nvPr>
            <p:ph type="body" sz="quarter" idx="19" hasCustomPrompt="1"/>
          </p:nvPr>
        </p:nvSpPr>
        <p:spPr bwMode="gray">
          <a:xfrm>
            <a:off x="443372" y="2196000"/>
            <a:ext cx="1980000" cy="1152000"/>
          </a:xfrm>
        </p:spPr>
        <p:txBody>
          <a:bodyPr anchor="ctr" anchorCtr="0"/>
          <a:lstStyle>
            <a:lvl1pPr algn="ctr">
              <a:lnSpc>
                <a:spcPct val="100000"/>
              </a:lnSpc>
              <a:spcAft>
                <a:spcPts val="0"/>
              </a:spcAft>
              <a:defRPr sz="6900">
                <a:solidFill>
                  <a:schemeClr val="accent5"/>
                </a:solidFill>
              </a:defRPr>
            </a:lvl1pPr>
          </a:lstStyle>
          <a:p>
            <a:pPr lvl="0"/>
            <a:r>
              <a:rPr lang="fr-FR" dirty="0"/>
              <a:t>00</a:t>
            </a:r>
          </a:p>
        </p:txBody>
      </p:sp>
      <p:sp>
        <p:nvSpPr>
          <p:cNvPr id="12" name="Espace réservé du texte 11"/>
          <p:cNvSpPr>
            <a:spLocks noGrp="1"/>
          </p:cNvSpPr>
          <p:nvPr>
            <p:ph type="body" sz="quarter" idx="20" hasCustomPrompt="1"/>
          </p:nvPr>
        </p:nvSpPr>
        <p:spPr bwMode="gray">
          <a:xfrm>
            <a:off x="9264572" y="2196000"/>
            <a:ext cx="1980000" cy="1152000"/>
          </a:xfrm>
        </p:spPr>
        <p:txBody>
          <a:bodyPr anchor="ctr" anchorCtr="0"/>
          <a:lstStyle>
            <a:lvl1pPr algn="ctr">
              <a:lnSpc>
                <a:spcPct val="100000"/>
              </a:lnSpc>
              <a:spcAft>
                <a:spcPts val="0"/>
              </a:spcAft>
              <a:defRPr sz="6900">
                <a:solidFill>
                  <a:schemeClr val="accent5"/>
                </a:solidFill>
              </a:defRPr>
            </a:lvl1pPr>
          </a:lstStyle>
          <a:p>
            <a:pPr lvl="0"/>
            <a:r>
              <a:rPr lang="fr-FR" dirty="0"/>
              <a:t>00</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68000" y="6400800"/>
            <a:ext cx="1710010" cy="348362"/>
          </a:xfrm>
          <a:prstGeom prst="rect">
            <a:avLst/>
          </a:prstGeom>
        </p:spPr>
      </p:pic>
    </p:spTree>
    <p:extLst>
      <p:ext uri="{BB962C8B-B14F-4D97-AF65-F5344CB8AC3E}">
        <p14:creationId xmlns:p14="http://schemas.microsoft.com/office/powerpoint/2010/main" val="2023634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et texte exergu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7"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8" name="Espace réservé du texte 8"/>
          <p:cNvSpPr>
            <a:spLocks noGrp="1"/>
          </p:cNvSpPr>
          <p:nvPr>
            <p:ph type="body" sz="quarter" idx="14" hasCustomPrompt="1"/>
          </p:nvPr>
        </p:nvSpPr>
        <p:spPr bwMode="gray">
          <a:xfrm>
            <a:off x="540000" y="1548000"/>
            <a:ext cx="10584000" cy="3780000"/>
          </a:xfrm>
        </p:spPr>
        <p:txBody>
          <a:bodyPr anchor="ctr" anchorCtr="0"/>
          <a:lstStyle>
            <a:lvl1pPr algn="ctr">
              <a:lnSpc>
                <a:spcPct val="100000"/>
              </a:lnSpc>
              <a:spcAft>
                <a:spcPts val="0"/>
              </a:spcAft>
              <a:defRPr sz="3000"/>
            </a:lvl1pPr>
          </a:lstStyle>
          <a:p>
            <a:pPr lvl="0"/>
            <a:r>
              <a:rPr lang="fr-FR" dirty="0"/>
              <a:t>Texte</a:t>
            </a:r>
          </a:p>
        </p:txBody>
      </p:sp>
    </p:spTree>
    <p:extLst>
      <p:ext uri="{BB962C8B-B14F-4D97-AF65-F5344CB8AC3E}">
        <p14:creationId xmlns:p14="http://schemas.microsoft.com/office/powerpoint/2010/main" val="1029005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nd texte">
    <p:spTree>
      <p:nvGrpSpPr>
        <p:cNvPr id="1" name=""/>
        <p:cNvGrpSpPr/>
        <p:nvPr/>
      </p:nvGrpSpPr>
      <p:grpSpPr>
        <a:xfrm>
          <a:off x="0" y="0"/>
          <a:ext cx="0" cy="0"/>
          <a:chOff x="0" y="0"/>
          <a:chExt cx="0" cy="0"/>
        </a:xfrm>
      </p:grpSpPr>
      <p:sp>
        <p:nvSpPr>
          <p:cNvPr id="6" name="Rectangle 5"/>
          <p:cNvSpPr/>
          <p:nvPr userDrawn="1"/>
        </p:nvSpPr>
        <p:spPr bwMode="gray">
          <a:xfrm>
            <a:off x="0" y="0"/>
            <a:ext cx="116532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1"/>
          <p:cNvSpPr>
            <a:spLocks noGrp="1"/>
          </p:cNvSpPr>
          <p:nvPr>
            <p:ph type="title" hasCustomPrompt="1"/>
          </p:nvPr>
        </p:nvSpPr>
        <p:spPr bwMode="gray">
          <a:xfrm>
            <a:off x="540000" y="1525966"/>
            <a:ext cx="10584000" cy="3960000"/>
          </a:xfrm>
        </p:spPr>
        <p:txBody>
          <a:bodyPr anchor="ctr" anchorCtr="0"/>
          <a:lstStyle>
            <a:lvl1pPr algn="r">
              <a:lnSpc>
                <a:spcPct val="80000"/>
              </a:lnSpc>
              <a:defRPr sz="6000">
                <a:solidFill>
                  <a:schemeClr val="accent5"/>
                </a:solidFill>
              </a:defRPr>
            </a:lvl1pPr>
          </a:lstStyle>
          <a:p>
            <a:r>
              <a:rPr lang="fr-FR" dirty="0"/>
              <a:t>Texte</a:t>
            </a:r>
          </a:p>
        </p:txBody>
      </p:sp>
      <p:sp>
        <p:nvSpPr>
          <p:cNvPr id="3" name="Espace réservé de la date 2"/>
          <p:cNvSpPr>
            <a:spLocks noGrp="1"/>
          </p:cNvSpPr>
          <p:nvPr>
            <p:ph type="dt" sz="half" idx="10"/>
          </p:nvPr>
        </p:nvSpPr>
        <p:spPr bwMode="gray"/>
        <p:txBody>
          <a:bodyPr/>
          <a:lstStyle>
            <a:lvl1pPr>
              <a:defRPr>
                <a:solidFill>
                  <a:schemeClr val="bg1"/>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68000" y="6400800"/>
            <a:ext cx="1710010" cy="348362"/>
          </a:xfrm>
          <a:prstGeom prst="rect">
            <a:avLst/>
          </a:prstGeom>
        </p:spPr>
      </p:pic>
    </p:spTree>
    <p:extLst>
      <p:ext uri="{BB962C8B-B14F-4D97-AF65-F5344CB8AC3E}">
        <p14:creationId xmlns:p14="http://schemas.microsoft.com/office/powerpoint/2010/main" val="839037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processu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du graphique 9"/>
          <p:cNvSpPr>
            <a:spLocks noGrp="1"/>
          </p:cNvSpPr>
          <p:nvPr>
            <p:ph type="chart" sz="quarter" idx="15" hasCustomPrompt="1"/>
          </p:nvPr>
        </p:nvSpPr>
        <p:spPr bwMode="gray">
          <a:xfrm>
            <a:off x="4093200" y="3384000"/>
            <a:ext cx="6220800" cy="936000"/>
          </a:xfrm>
        </p:spPr>
        <p:txBody>
          <a:bodyPr tIns="540000" anchor="ctr" anchorCtr="0"/>
          <a:lstStyle>
            <a:lvl1pPr algn="ctr">
              <a:lnSpc>
                <a:spcPct val="100000"/>
              </a:lnSpc>
              <a:spcAft>
                <a:spcPts val="0"/>
              </a:spcAft>
              <a:defRPr>
                <a:solidFill>
                  <a:schemeClr val="accent1"/>
                </a:solidFill>
              </a:defRPr>
            </a:lvl1pPr>
          </a:lstStyle>
          <a:p>
            <a:r>
              <a:rPr lang="fr-FR" dirty="0"/>
              <a:t>Graphique</a:t>
            </a:r>
          </a:p>
        </p:txBody>
      </p:sp>
      <p:sp>
        <p:nvSpPr>
          <p:cNvPr id="7"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8"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9"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cxnSp>
        <p:nvCxnSpPr>
          <p:cNvPr id="10" name="Connecteur droit 9"/>
          <p:cNvCxnSpPr/>
          <p:nvPr userDrawn="1"/>
        </p:nvCxnSpPr>
        <p:spPr bwMode="gray">
          <a:xfrm>
            <a:off x="4093200" y="1548000"/>
            <a:ext cx="0" cy="460800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Espace réservé du texte 10"/>
          <p:cNvSpPr>
            <a:spLocks noGrp="1"/>
          </p:cNvSpPr>
          <p:nvPr>
            <p:ph type="body" sz="quarter" idx="16" hasCustomPrompt="1"/>
          </p:nvPr>
        </p:nvSpPr>
        <p:spPr bwMode="gray">
          <a:xfrm>
            <a:off x="7380000" y="2168524"/>
            <a:ext cx="2934000" cy="540000"/>
          </a:xfrm>
        </p:spPr>
        <p:txBody>
          <a:bodyPr/>
          <a:lstStyle>
            <a:lvl1pPr algn="l">
              <a:spcAft>
                <a:spcPts val="0"/>
              </a:spcAft>
              <a:defRPr/>
            </a:lvl1pPr>
          </a:lstStyle>
          <a:p>
            <a:pPr lvl="0"/>
            <a:r>
              <a:rPr lang="fr-FR" dirty="0"/>
              <a:t>Légende</a:t>
            </a:r>
          </a:p>
        </p:txBody>
      </p:sp>
      <p:sp>
        <p:nvSpPr>
          <p:cNvPr id="12" name="Espace réservé du texte 12"/>
          <p:cNvSpPr>
            <a:spLocks noGrp="1"/>
          </p:cNvSpPr>
          <p:nvPr>
            <p:ph type="body" sz="quarter" idx="17" hasCustomPrompt="1"/>
          </p:nvPr>
        </p:nvSpPr>
        <p:spPr bwMode="gray">
          <a:xfrm>
            <a:off x="8684562" y="2949439"/>
            <a:ext cx="378876" cy="221018"/>
          </a:xfrm>
          <a:solidFill>
            <a:schemeClr val="bg1"/>
          </a:solidFill>
          <a:ln w="25400" cap="sq">
            <a:solidFill>
              <a:schemeClr val="accent1"/>
            </a:solidFill>
            <a:miter lim="800000"/>
          </a:ln>
        </p:spPr>
        <p:txBody>
          <a:bodyPr wrap="none" lIns="36000" tIns="18000" rIns="36000" bIns="18000" anchor="ctr" anchorCtr="0">
            <a:spAutoFit/>
          </a:bodyPr>
          <a:lstStyle>
            <a:lvl1pPr algn="ctr">
              <a:lnSpc>
                <a:spcPct val="100000"/>
              </a:lnSpc>
              <a:spcAft>
                <a:spcPts val="0"/>
              </a:spcAft>
              <a:defRPr sz="1200"/>
            </a:lvl1pPr>
          </a:lstStyle>
          <a:p>
            <a:pPr lvl="0"/>
            <a:r>
              <a:rPr lang="fr-FR" dirty="0"/>
              <a:t>00%</a:t>
            </a:r>
          </a:p>
        </p:txBody>
      </p:sp>
      <p:sp>
        <p:nvSpPr>
          <p:cNvPr id="13" name="Espace réservé du texte 28"/>
          <p:cNvSpPr>
            <a:spLocks noGrp="1"/>
          </p:cNvSpPr>
          <p:nvPr>
            <p:ph type="body" sz="quarter" idx="18" hasCustomPrompt="1"/>
          </p:nvPr>
        </p:nvSpPr>
        <p:spPr bwMode="gray">
          <a:xfrm>
            <a:off x="4302000" y="4593600"/>
            <a:ext cx="180000" cy="180000"/>
          </a:xfrm>
          <a:solidFill>
            <a:schemeClr val="accent1"/>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4" name="Espace réservé du texte 30"/>
          <p:cNvSpPr>
            <a:spLocks noGrp="1"/>
          </p:cNvSpPr>
          <p:nvPr>
            <p:ph type="body" sz="quarter" idx="19" hasCustomPrompt="1"/>
          </p:nvPr>
        </p:nvSpPr>
        <p:spPr bwMode="gray">
          <a:xfrm>
            <a:off x="4572000" y="4593600"/>
            <a:ext cx="5742000" cy="180000"/>
          </a:xfrm>
        </p:spPr>
        <p:txBody>
          <a:bodyPr anchor="ctr" anchorCtr="0"/>
          <a:lstStyle>
            <a:lvl1pPr algn="l">
              <a:lnSpc>
                <a:spcPct val="100000"/>
              </a:lnSpc>
              <a:spcAft>
                <a:spcPts val="0"/>
              </a:spcAft>
              <a:defRPr sz="950" b="0">
                <a:solidFill>
                  <a:schemeClr val="accent1"/>
                </a:solidFill>
              </a:defRPr>
            </a:lvl1pPr>
          </a:lstStyle>
          <a:p>
            <a:pPr lvl="0"/>
            <a:r>
              <a:rPr lang="fr-FR" dirty="0"/>
              <a:t>Légende</a:t>
            </a:r>
          </a:p>
        </p:txBody>
      </p:sp>
      <p:sp>
        <p:nvSpPr>
          <p:cNvPr id="15" name="Espace réservé du texte 28"/>
          <p:cNvSpPr>
            <a:spLocks noGrp="1"/>
          </p:cNvSpPr>
          <p:nvPr>
            <p:ph type="body" sz="quarter" idx="20" hasCustomPrompt="1"/>
          </p:nvPr>
        </p:nvSpPr>
        <p:spPr bwMode="gray">
          <a:xfrm>
            <a:off x="4302000" y="4858200"/>
            <a:ext cx="180000" cy="180000"/>
          </a:xfrm>
          <a:solidFill>
            <a:schemeClr val="accent2"/>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6" name="Espace réservé du texte 30"/>
          <p:cNvSpPr>
            <a:spLocks noGrp="1"/>
          </p:cNvSpPr>
          <p:nvPr>
            <p:ph type="body" sz="quarter" idx="21" hasCustomPrompt="1"/>
          </p:nvPr>
        </p:nvSpPr>
        <p:spPr bwMode="gray">
          <a:xfrm>
            <a:off x="4572000" y="4858200"/>
            <a:ext cx="5742000" cy="180000"/>
          </a:xfrm>
        </p:spPr>
        <p:txBody>
          <a:bodyPr anchor="ctr" anchorCtr="0"/>
          <a:lstStyle>
            <a:lvl1pPr algn="l">
              <a:lnSpc>
                <a:spcPct val="100000"/>
              </a:lnSpc>
              <a:spcAft>
                <a:spcPts val="0"/>
              </a:spcAft>
              <a:defRPr sz="950" b="0">
                <a:solidFill>
                  <a:schemeClr val="accent2"/>
                </a:solidFill>
              </a:defRPr>
            </a:lvl1pPr>
          </a:lstStyle>
          <a:p>
            <a:pPr lvl="0"/>
            <a:r>
              <a:rPr lang="fr-FR" dirty="0"/>
              <a:t>Légende</a:t>
            </a:r>
          </a:p>
        </p:txBody>
      </p:sp>
      <p:sp>
        <p:nvSpPr>
          <p:cNvPr id="17" name="Espace réservé du texte 28"/>
          <p:cNvSpPr>
            <a:spLocks noGrp="1"/>
          </p:cNvSpPr>
          <p:nvPr>
            <p:ph type="body" sz="quarter" idx="22" hasCustomPrompt="1"/>
          </p:nvPr>
        </p:nvSpPr>
        <p:spPr bwMode="gray">
          <a:xfrm>
            <a:off x="4302000" y="5122800"/>
            <a:ext cx="180000" cy="180000"/>
          </a:xfrm>
          <a:solidFill>
            <a:schemeClr val="accent3"/>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8" name="Espace réservé du texte 30"/>
          <p:cNvSpPr>
            <a:spLocks noGrp="1"/>
          </p:cNvSpPr>
          <p:nvPr>
            <p:ph type="body" sz="quarter" idx="23" hasCustomPrompt="1"/>
          </p:nvPr>
        </p:nvSpPr>
        <p:spPr bwMode="gray">
          <a:xfrm>
            <a:off x="4572000" y="5122800"/>
            <a:ext cx="5742000" cy="180000"/>
          </a:xfrm>
        </p:spPr>
        <p:txBody>
          <a:bodyPr anchor="ctr" anchorCtr="0"/>
          <a:lstStyle>
            <a:lvl1pPr algn="l">
              <a:lnSpc>
                <a:spcPct val="100000"/>
              </a:lnSpc>
              <a:spcAft>
                <a:spcPts val="0"/>
              </a:spcAft>
              <a:defRPr sz="950" b="0">
                <a:solidFill>
                  <a:schemeClr val="accent3"/>
                </a:solidFill>
              </a:defRPr>
            </a:lvl1pPr>
          </a:lstStyle>
          <a:p>
            <a:pPr lvl="0"/>
            <a:r>
              <a:rPr lang="fr-FR" dirty="0"/>
              <a:t>Légende</a:t>
            </a:r>
          </a:p>
        </p:txBody>
      </p:sp>
      <p:sp>
        <p:nvSpPr>
          <p:cNvPr id="19" name="Espace réservé du texte 28"/>
          <p:cNvSpPr>
            <a:spLocks noGrp="1"/>
          </p:cNvSpPr>
          <p:nvPr>
            <p:ph type="body" sz="quarter" idx="24" hasCustomPrompt="1"/>
          </p:nvPr>
        </p:nvSpPr>
        <p:spPr bwMode="gray">
          <a:xfrm>
            <a:off x="4302000" y="5387400"/>
            <a:ext cx="180000" cy="180000"/>
          </a:xfrm>
          <a:solidFill>
            <a:schemeClr val="accent4"/>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20" name="Espace réservé du texte 30"/>
          <p:cNvSpPr>
            <a:spLocks noGrp="1"/>
          </p:cNvSpPr>
          <p:nvPr>
            <p:ph type="body" sz="quarter" idx="25" hasCustomPrompt="1"/>
          </p:nvPr>
        </p:nvSpPr>
        <p:spPr bwMode="gray">
          <a:xfrm>
            <a:off x="4572000" y="5387400"/>
            <a:ext cx="5742000" cy="180000"/>
          </a:xfrm>
        </p:spPr>
        <p:txBody>
          <a:bodyPr anchor="ctr" anchorCtr="0"/>
          <a:lstStyle>
            <a:lvl1pPr algn="l">
              <a:lnSpc>
                <a:spcPct val="100000"/>
              </a:lnSpc>
              <a:spcAft>
                <a:spcPts val="0"/>
              </a:spcAft>
              <a:defRPr sz="950" b="0">
                <a:solidFill>
                  <a:schemeClr val="accent4"/>
                </a:solidFill>
              </a:defRPr>
            </a:lvl1pPr>
          </a:lstStyle>
          <a:p>
            <a:pPr lvl="0"/>
            <a:r>
              <a:rPr lang="fr-FR" dirty="0"/>
              <a:t>Légende</a:t>
            </a:r>
          </a:p>
        </p:txBody>
      </p:sp>
      <p:sp>
        <p:nvSpPr>
          <p:cNvPr id="21" name="Espace réservé du texte 28"/>
          <p:cNvSpPr>
            <a:spLocks noGrp="1"/>
          </p:cNvSpPr>
          <p:nvPr>
            <p:ph type="body" sz="quarter" idx="26" hasCustomPrompt="1"/>
          </p:nvPr>
        </p:nvSpPr>
        <p:spPr bwMode="gray">
          <a:xfrm>
            <a:off x="4302000" y="5652000"/>
            <a:ext cx="180000" cy="180000"/>
          </a:xfrm>
          <a:solidFill>
            <a:schemeClr val="accent5"/>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22" name="Espace réservé du texte 30"/>
          <p:cNvSpPr>
            <a:spLocks noGrp="1"/>
          </p:cNvSpPr>
          <p:nvPr>
            <p:ph type="body" sz="quarter" idx="27" hasCustomPrompt="1"/>
          </p:nvPr>
        </p:nvSpPr>
        <p:spPr bwMode="gray">
          <a:xfrm>
            <a:off x="4572000" y="5652000"/>
            <a:ext cx="5742000" cy="180000"/>
          </a:xfrm>
        </p:spPr>
        <p:txBody>
          <a:bodyPr anchor="ctr" anchorCtr="0"/>
          <a:lstStyle>
            <a:lvl1pPr algn="l">
              <a:lnSpc>
                <a:spcPct val="100000"/>
              </a:lnSpc>
              <a:spcAft>
                <a:spcPts val="0"/>
              </a:spcAft>
              <a:defRPr sz="950" b="0">
                <a:solidFill>
                  <a:schemeClr val="accent5"/>
                </a:solidFill>
              </a:defRPr>
            </a:lvl1pPr>
          </a:lstStyle>
          <a:p>
            <a:pPr lvl="0"/>
            <a:r>
              <a:rPr lang="fr-FR" dirty="0"/>
              <a:t>Légende</a:t>
            </a:r>
          </a:p>
        </p:txBody>
      </p:sp>
    </p:spTree>
    <p:extLst>
      <p:ext uri="{BB962C8B-B14F-4D97-AF65-F5344CB8AC3E}">
        <p14:creationId xmlns:p14="http://schemas.microsoft.com/office/powerpoint/2010/main" val="338607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graphique B">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7"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8"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cxnSp>
        <p:nvCxnSpPr>
          <p:cNvPr id="9" name="Connecteur droit 8"/>
          <p:cNvCxnSpPr/>
          <p:nvPr userDrawn="1"/>
        </p:nvCxnSpPr>
        <p:spPr bwMode="gray">
          <a:xfrm>
            <a:off x="4093200" y="1548000"/>
            <a:ext cx="0" cy="460800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Espace réservé du graphique 9"/>
          <p:cNvSpPr>
            <a:spLocks noGrp="1"/>
          </p:cNvSpPr>
          <p:nvPr>
            <p:ph type="chart" sz="quarter" idx="15" hasCustomPrompt="1"/>
          </p:nvPr>
        </p:nvSpPr>
        <p:spPr bwMode="gray">
          <a:xfrm>
            <a:off x="5544000" y="2052000"/>
            <a:ext cx="4680000" cy="2916000"/>
          </a:xfrm>
        </p:spPr>
        <p:txBody>
          <a:bodyPr tIns="1080000" anchor="ctr" anchorCtr="0"/>
          <a:lstStyle>
            <a:lvl1pPr algn="ctr">
              <a:lnSpc>
                <a:spcPct val="100000"/>
              </a:lnSpc>
              <a:spcAft>
                <a:spcPts val="0"/>
              </a:spcAft>
              <a:defRPr>
                <a:solidFill>
                  <a:schemeClr val="accent1"/>
                </a:solidFill>
              </a:defRPr>
            </a:lvl1pPr>
          </a:lstStyle>
          <a:p>
            <a:r>
              <a:rPr lang="fr-FR" dirty="0"/>
              <a:t>Graphique</a:t>
            </a:r>
          </a:p>
        </p:txBody>
      </p:sp>
      <p:sp>
        <p:nvSpPr>
          <p:cNvPr id="11" name="Espace réservé du texte 10"/>
          <p:cNvSpPr>
            <a:spLocks noGrp="1"/>
          </p:cNvSpPr>
          <p:nvPr>
            <p:ph type="body" sz="quarter" idx="16" hasCustomPrompt="1"/>
          </p:nvPr>
        </p:nvSpPr>
        <p:spPr bwMode="gray">
          <a:xfrm>
            <a:off x="5556250" y="5256000"/>
            <a:ext cx="936000" cy="900000"/>
          </a:xfrm>
        </p:spPr>
        <p:txBody>
          <a:bodyPr/>
          <a:lstStyle>
            <a:lvl1pPr algn="ctr">
              <a:lnSpc>
                <a:spcPct val="100000"/>
              </a:lnSpc>
              <a:spcAft>
                <a:spcPts val="0"/>
              </a:spcAft>
              <a:defRPr sz="950" b="0">
                <a:solidFill>
                  <a:schemeClr val="accent1"/>
                </a:solidFill>
              </a:defRPr>
            </a:lvl1pPr>
          </a:lstStyle>
          <a:p>
            <a:pPr lvl="0"/>
            <a:r>
              <a:rPr lang="fr-FR" dirty="0"/>
              <a:t>Légende</a:t>
            </a:r>
          </a:p>
        </p:txBody>
      </p:sp>
      <p:sp>
        <p:nvSpPr>
          <p:cNvPr id="12" name="Espace réservé du texte 10"/>
          <p:cNvSpPr>
            <a:spLocks noGrp="1"/>
          </p:cNvSpPr>
          <p:nvPr>
            <p:ph type="body" sz="quarter" idx="17" hasCustomPrompt="1"/>
          </p:nvPr>
        </p:nvSpPr>
        <p:spPr bwMode="gray">
          <a:xfrm>
            <a:off x="6489187" y="5256000"/>
            <a:ext cx="936000" cy="900000"/>
          </a:xfrm>
        </p:spPr>
        <p:txBody>
          <a:bodyPr/>
          <a:lstStyle>
            <a:lvl1pPr algn="ctr">
              <a:lnSpc>
                <a:spcPct val="100000"/>
              </a:lnSpc>
              <a:spcAft>
                <a:spcPts val="0"/>
              </a:spcAft>
              <a:defRPr sz="950" b="0">
                <a:solidFill>
                  <a:schemeClr val="accent2"/>
                </a:solidFill>
              </a:defRPr>
            </a:lvl1pPr>
          </a:lstStyle>
          <a:p>
            <a:pPr lvl="0"/>
            <a:r>
              <a:rPr lang="fr-FR" dirty="0"/>
              <a:t>Légende</a:t>
            </a:r>
          </a:p>
        </p:txBody>
      </p:sp>
      <p:sp>
        <p:nvSpPr>
          <p:cNvPr id="13" name="Espace réservé du texte 10"/>
          <p:cNvSpPr>
            <a:spLocks noGrp="1"/>
          </p:cNvSpPr>
          <p:nvPr>
            <p:ph type="body" sz="quarter" idx="18" hasCustomPrompt="1"/>
          </p:nvPr>
        </p:nvSpPr>
        <p:spPr bwMode="gray">
          <a:xfrm>
            <a:off x="7422125" y="5256000"/>
            <a:ext cx="936000" cy="900000"/>
          </a:xfrm>
        </p:spPr>
        <p:txBody>
          <a:bodyPr/>
          <a:lstStyle>
            <a:lvl1pPr algn="ctr">
              <a:lnSpc>
                <a:spcPct val="100000"/>
              </a:lnSpc>
              <a:spcAft>
                <a:spcPts val="0"/>
              </a:spcAft>
              <a:defRPr sz="950" b="0">
                <a:solidFill>
                  <a:schemeClr val="accent3"/>
                </a:solidFill>
              </a:defRPr>
            </a:lvl1pPr>
          </a:lstStyle>
          <a:p>
            <a:pPr lvl="0"/>
            <a:r>
              <a:rPr lang="fr-FR" dirty="0"/>
              <a:t>Légende</a:t>
            </a:r>
          </a:p>
        </p:txBody>
      </p:sp>
      <p:sp>
        <p:nvSpPr>
          <p:cNvPr id="14" name="Espace réservé du texte 10"/>
          <p:cNvSpPr>
            <a:spLocks noGrp="1"/>
          </p:cNvSpPr>
          <p:nvPr>
            <p:ph type="body" sz="quarter" idx="19" hasCustomPrompt="1"/>
          </p:nvPr>
        </p:nvSpPr>
        <p:spPr bwMode="gray">
          <a:xfrm>
            <a:off x="8355063" y="5256000"/>
            <a:ext cx="936000" cy="900000"/>
          </a:xfrm>
        </p:spPr>
        <p:txBody>
          <a:bodyPr/>
          <a:lstStyle>
            <a:lvl1pPr algn="ctr">
              <a:lnSpc>
                <a:spcPct val="100000"/>
              </a:lnSpc>
              <a:spcAft>
                <a:spcPts val="0"/>
              </a:spcAft>
              <a:defRPr sz="950" b="0">
                <a:solidFill>
                  <a:schemeClr val="accent4"/>
                </a:solidFill>
              </a:defRPr>
            </a:lvl1pPr>
          </a:lstStyle>
          <a:p>
            <a:pPr lvl="0"/>
            <a:r>
              <a:rPr lang="fr-FR" dirty="0"/>
              <a:t>Légende</a:t>
            </a:r>
          </a:p>
        </p:txBody>
      </p:sp>
      <p:sp>
        <p:nvSpPr>
          <p:cNvPr id="15" name="Espace réservé du texte 10"/>
          <p:cNvSpPr>
            <a:spLocks noGrp="1"/>
          </p:cNvSpPr>
          <p:nvPr>
            <p:ph type="body" sz="quarter" idx="20" hasCustomPrompt="1"/>
          </p:nvPr>
        </p:nvSpPr>
        <p:spPr bwMode="gray">
          <a:xfrm>
            <a:off x="9288000" y="5256000"/>
            <a:ext cx="936000" cy="900000"/>
          </a:xfrm>
        </p:spPr>
        <p:txBody>
          <a:bodyPr/>
          <a:lstStyle>
            <a:lvl1pPr algn="ctr">
              <a:lnSpc>
                <a:spcPct val="100000"/>
              </a:lnSpc>
              <a:spcAft>
                <a:spcPts val="0"/>
              </a:spcAft>
              <a:defRPr sz="950" b="0">
                <a:solidFill>
                  <a:schemeClr val="accent5"/>
                </a:solidFill>
              </a:defRPr>
            </a:lvl1pPr>
          </a:lstStyle>
          <a:p>
            <a:pPr lvl="0"/>
            <a:r>
              <a:rPr lang="fr-FR" dirty="0"/>
              <a:t>Légende</a:t>
            </a:r>
          </a:p>
        </p:txBody>
      </p:sp>
    </p:spTree>
    <p:extLst>
      <p:ext uri="{BB962C8B-B14F-4D97-AF65-F5344CB8AC3E}">
        <p14:creationId xmlns:p14="http://schemas.microsoft.com/office/powerpoint/2010/main" val="297305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graphique C">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7"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8"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cxnSp>
        <p:nvCxnSpPr>
          <p:cNvPr id="9" name="Connecteur droit 8"/>
          <p:cNvCxnSpPr/>
          <p:nvPr userDrawn="1"/>
        </p:nvCxnSpPr>
        <p:spPr bwMode="gray">
          <a:xfrm>
            <a:off x="4093200" y="1548000"/>
            <a:ext cx="0" cy="460800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Espace réservé du graphique 9"/>
          <p:cNvSpPr>
            <a:spLocks noGrp="1"/>
          </p:cNvSpPr>
          <p:nvPr>
            <p:ph type="chart" sz="quarter" idx="15" hasCustomPrompt="1"/>
          </p:nvPr>
        </p:nvSpPr>
        <p:spPr bwMode="gray">
          <a:xfrm>
            <a:off x="7326000" y="2160000"/>
            <a:ext cx="3150000" cy="3150000"/>
          </a:xfrm>
        </p:spPr>
        <p:txBody>
          <a:bodyPr tIns="1080000" anchor="ctr" anchorCtr="0"/>
          <a:lstStyle>
            <a:lvl1pPr algn="ctr">
              <a:lnSpc>
                <a:spcPct val="100000"/>
              </a:lnSpc>
              <a:spcAft>
                <a:spcPts val="0"/>
              </a:spcAft>
              <a:defRPr>
                <a:solidFill>
                  <a:schemeClr val="accent1"/>
                </a:solidFill>
              </a:defRPr>
            </a:lvl1pPr>
          </a:lstStyle>
          <a:p>
            <a:r>
              <a:rPr lang="fr-FR" dirty="0"/>
              <a:t>Graphique</a:t>
            </a:r>
          </a:p>
        </p:txBody>
      </p:sp>
      <p:sp>
        <p:nvSpPr>
          <p:cNvPr id="11" name="Espace réservé du texte 10"/>
          <p:cNvSpPr>
            <a:spLocks noGrp="1"/>
          </p:cNvSpPr>
          <p:nvPr>
            <p:ph type="body" sz="quarter" idx="16" hasCustomPrompt="1"/>
          </p:nvPr>
        </p:nvSpPr>
        <p:spPr bwMode="gray">
          <a:xfrm>
            <a:off x="4914000" y="2412000"/>
            <a:ext cx="2340000" cy="540000"/>
          </a:xfrm>
        </p:spPr>
        <p:txBody>
          <a:bodyPr/>
          <a:lstStyle>
            <a:lvl1pPr algn="l">
              <a:spcAft>
                <a:spcPts val="0"/>
              </a:spcAft>
              <a:defRPr/>
            </a:lvl1pPr>
          </a:lstStyle>
          <a:p>
            <a:pPr lvl="0"/>
            <a:r>
              <a:rPr lang="fr-FR" dirty="0"/>
              <a:t>Légende</a:t>
            </a:r>
          </a:p>
        </p:txBody>
      </p:sp>
      <p:sp>
        <p:nvSpPr>
          <p:cNvPr id="12" name="Espace réservé du texte 28"/>
          <p:cNvSpPr>
            <a:spLocks noGrp="1"/>
          </p:cNvSpPr>
          <p:nvPr>
            <p:ph type="body" sz="quarter" idx="18" hasCustomPrompt="1"/>
          </p:nvPr>
        </p:nvSpPr>
        <p:spPr bwMode="gray">
          <a:xfrm>
            <a:off x="4914000" y="3762000"/>
            <a:ext cx="241200" cy="241200"/>
          </a:xfrm>
          <a:solidFill>
            <a:schemeClr val="accent1"/>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3" name="Espace réservé du texte 30"/>
          <p:cNvSpPr>
            <a:spLocks noGrp="1"/>
          </p:cNvSpPr>
          <p:nvPr>
            <p:ph type="body" sz="quarter" idx="19" hasCustomPrompt="1"/>
          </p:nvPr>
        </p:nvSpPr>
        <p:spPr bwMode="gray">
          <a:xfrm>
            <a:off x="5328000" y="3762000"/>
            <a:ext cx="1908000" cy="241200"/>
          </a:xfrm>
        </p:spPr>
        <p:txBody>
          <a:bodyPr anchor="ctr" anchorCtr="0"/>
          <a:lstStyle>
            <a:lvl1pPr algn="l">
              <a:lnSpc>
                <a:spcPct val="100000"/>
              </a:lnSpc>
              <a:spcAft>
                <a:spcPts val="0"/>
              </a:spcAft>
              <a:defRPr sz="950" b="0">
                <a:solidFill>
                  <a:schemeClr val="accent1"/>
                </a:solidFill>
              </a:defRPr>
            </a:lvl1pPr>
          </a:lstStyle>
          <a:p>
            <a:pPr lvl="0"/>
            <a:r>
              <a:rPr lang="fr-FR" dirty="0"/>
              <a:t>Légende</a:t>
            </a:r>
          </a:p>
        </p:txBody>
      </p:sp>
      <p:sp>
        <p:nvSpPr>
          <p:cNvPr id="14" name="Espace réservé du texte 28"/>
          <p:cNvSpPr>
            <a:spLocks noGrp="1"/>
          </p:cNvSpPr>
          <p:nvPr>
            <p:ph type="body" sz="quarter" idx="20" hasCustomPrompt="1"/>
          </p:nvPr>
        </p:nvSpPr>
        <p:spPr bwMode="gray">
          <a:xfrm>
            <a:off x="4914000" y="4088700"/>
            <a:ext cx="241200" cy="241200"/>
          </a:xfrm>
          <a:solidFill>
            <a:schemeClr val="accent2"/>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5" name="Espace réservé du texte 30"/>
          <p:cNvSpPr>
            <a:spLocks noGrp="1"/>
          </p:cNvSpPr>
          <p:nvPr>
            <p:ph type="body" sz="quarter" idx="21" hasCustomPrompt="1"/>
          </p:nvPr>
        </p:nvSpPr>
        <p:spPr bwMode="gray">
          <a:xfrm>
            <a:off x="5328000" y="4088700"/>
            <a:ext cx="1908000" cy="241200"/>
          </a:xfrm>
        </p:spPr>
        <p:txBody>
          <a:bodyPr anchor="ctr" anchorCtr="0"/>
          <a:lstStyle>
            <a:lvl1pPr algn="l">
              <a:lnSpc>
                <a:spcPct val="100000"/>
              </a:lnSpc>
              <a:spcAft>
                <a:spcPts val="0"/>
              </a:spcAft>
              <a:defRPr sz="950" b="0">
                <a:solidFill>
                  <a:schemeClr val="accent2"/>
                </a:solidFill>
              </a:defRPr>
            </a:lvl1pPr>
          </a:lstStyle>
          <a:p>
            <a:pPr lvl="0"/>
            <a:r>
              <a:rPr lang="fr-FR" dirty="0"/>
              <a:t>Légende</a:t>
            </a:r>
          </a:p>
        </p:txBody>
      </p:sp>
      <p:sp>
        <p:nvSpPr>
          <p:cNvPr id="16" name="Espace réservé du texte 28"/>
          <p:cNvSpPr>
            <a:spLocks noGrp="1"/>
          </p:cNvSpPr>
          <p:nvPr>
            <p:ph type="body" sz="quarter" idx="22" hasCustomPrompt="1"/>
          </p:nvPr>
        </p:nvSpPr>
        <p:spPr bwMode="gray">
          <a:xfrm>
            <a:off x="4914000" y="4415400"/>
            <a:ext cx="241200" cy="241200"/>
          </a:xfrm>
          <a:solidFill>
            <a:schemeClr val="accent3"/>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7" name="Espace réservé du texte 30"/>
          <p:cNvSpPr>
            <a:spLocks noGrp="1"/>
          </p:cNvSpPr>
          <p:nvPr>
            <p:ph type="body" sz="quarter" idx="23" hasCustomPrompt="1"/>
          </p:nvPr>
        </p:nvSpPr>
        <p:spPr bwMode="gray">
          <a:xfrm>
            <a:off x="5328000" y="4415400"/>
            <a:ext cx="1908000" cy="241200"/>
          </a:xfrm>
        </p:spPr>
        <p:txBody>
          <a:bodyPr anchor="ctr" anchorCtr="0"/>
          <a:lstStyle>
            <a:lvl1pPr algn="l">
              <a:lnSpc>
                <a:spcPct val="100000"/>
              </a:lnSpc>
              <a:spcAft>
                <a:spcPts val="0"/>
              </a:spcAft>
              <a:defRPr sz="950" b="0">
                <a:solidFill>
                  <a:schemeClr val="accent3"/>
                </a:solidFill>
              </a:defRPr>
            </a:lvl1pPr>
          </a:lstStyle>
          <a:p>
            <a:pPr lvl="0"/>
            <a:r>
              <a:rPr lang="fr-FR" dirty="0"/>
              <a:t>Légende</a:t>
            </a:r>
          </a:p>
        </p:txBody>
      </p:sp>
      <p:sp>
        <p:nvSpPr>
          <p:cNvPr id="18" name="Espace réservé du texte 28"/>
          <p:cNvSpPr>
            <a:spLocks noGrp="1"/>
          </p:cNvSpPr>
          <p:nvPr>
            <p:ph type="body" sz="quarter" idx="24" hasCustomPrompt="1"/>
          </p:nvPr>
        </p:nvSpPr>
        <p:spPr bwMode="gray">
          <a:xfrm>
            <a:off x="4914000" y="4742100"/>
            <a:ext cx="241200" cy="241200"/>
          </a:xfrm>
          <a:solidFill>
            <a:schemeClr val="accent4"/>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19" name="Espace réservé du texte 30"/>
          <p:cNvSpPr>
            <a:spLocks noGrp="1"/>
          </p:cNvSpPr>
          <p:nvPr>
            <p:ph type="body" sz="quarter" idx="25" hasCustomPrompt="1"/>
          </p:nvPr>
        </p:nvSpPr>
        <p:spPr bwMode="gray">
          <a:xfrm>
            <a:off x="5328000" y="4742100"/>
            <a:ext cx="1908000" cy="241200"/>
          </a:xfrm>
        </p:spPr>
        <p:txBody>
          <a:bodyPr anchor="ctr" anchorCtr="0"/>
          <a:lstStyle>
            <a:lvl1pPr algn="l">
              <a:lnSpc>
                <a:spcPct val="100000"/>
              </a:lnSpc>
              <a:spcAft>
                <a:spcPts val="0"/>
              </a:spcAft>
              <a:defRPr sz="950" b="0">
                <a:solidFill>
                  <a:schemeClr val="accent4"/>
                </a:solidFill>
              </a:defRPr>
            </a:lvl1pPr>
          </a:lstStyle>
          <a:p>
            <a:pPr lvl="0"/>
            <a:r>
              <a:rPr lang="fr-FR" dirty="0"/>
              <a:t>Légende</a:t>
            </a:r>
          </a:p>
        </p:txBody>
      </p:sp>
      <p:sp>
        <p:nvSpPr>
          <p:cNvPr id="20" name="Espace réservé du texte 28"/>
          <p:cNvSpPr>
            <a:spLocks noGrp="1"/>
          </p:cNvSpPr>
          <p:nvPr>
            <p:ph type="body" sz="quarter" idx="26" hasCustomPrompt="1"/>
          </p:nvPr>
        </p:nvSpPr>
        <p:spPr bwMode="gray">
          <a:xfrm>
            <a:off x="4914000" y="5068800"/>
            <a:ext cx="241200" cy="241200"/>
          </a:xfrm>
          <a:solidFill>
            <a:schemeClr val="accent5"/>
          </a:solidFill>
          <a:ln>
            <a:solidFill>
              <a:schemeClr val="accent1">
                <a:shade val="95000"/>
                <a:satMod val="105000"/>
                <a:alpha val="0"/>
              </a:schemeClr>
            </a:solidFill>
          </a:ln>
        </p:spPr>
        <p:txBody>
          <a:bodyPr/>
          <a:lstStyle>
            <a:lvl1pPr algn="l">
              <a:defRPr sz="100">
                <a:solidFill>
                  <a:schemeClr val="accent1">
                    <a:alpha val="0"/>
                  </a:schemeClr>
                </a:solidFill>
              </a:defRPr>
            </a:lvl1pPr>
          </a:lstStyle>
          <a:p>
            <a:pPr lvl="0"/>
            <a:r>
              <a:rPr lang="fr-FR" dirty="0"/>
              <a:t> </a:t>
            </a:r>
          </a:p>
        </p:txBody>
      </p:sp>
      <p:sp>
        <p:nvSpPr>
          <p:cNvPr id="21" name="Espace réservé du texte 30"/>
          <p:cNvSpPr>
            <a:spLocks noGrp="1"/>
          </p:cNvSpPr>
          <p:nvPr>
            <p:ph type="body" sz="quarter" idx="27" hasCustomPrompt="1"/>
          </p:nvPr>
        </p:nvSpPr>
        <p:spPr bwMode="gray">
          <a:xfrm>
            <a:off x="5328000" y="5068800"/>
            <a:ext cx="1908000" cy="241200"/>
          </a:xfrm>
        </p:spPr>
        <p:txBody>
          <a:bodyPr anchor="ctr" anchorCtr="0"/>
          <a:lstStyle>
            <a:lvl1pPr algn="l">
              <a:lnSpc>
                <a:spcPct val="100000"/>
              </a:lnSpc>
              <a:spcAft>
                <a:spcPts val="0"/>
              </a:spcAft>
              <a:defRPr sz="950" b="0">
                <a:solidFill>
                  <a:schemeClr val="accent5"/>
                </a:solidFill>
              </a:defRPr>
            </a:lvl1pPr>
          </a:lstStyle>
          <a:p>
            <a:pPr lvl="0"/>
            <a:r>
              <a:rPr lang="fr-FR" dirty="0"/>
              <a:t>Légende</a:t>
            </a:r>
          </a:p>
        </p:txBody>
      </p:sp>
    </p:spTree>
    <p:extLst>
      <p:ext uri="{BB962C8B-B14F-4D97-AF65-F5344CB8AC3E}">
        <p14:creationId xmlns:p14="http://schemas.microsoft.com/office/powerpoint/2010/main" val="2546041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os">
    <p:spTree>
      <p:nvGrpSpPr>
        <p:cNvPr id="1" name=""/>
        <p:cNvGrpSpPr/>
        <p:nvPr/>
      </p:nvGrpSpPr>
      <p:grpSpPr>
        <a:xfrm>
          <a:off x="0" y="0"/>
          <a:ext cx="0" cy="0"/>
          <a:chOff x="0" y="0"/>
          <a:chExt cx="0" cy="0"/>
        </a:xfrm>
      </p:grpSpPr>
      <p:sp>
        <p:nvSpPr>
          <p:cNvPr id="11" name="Rectangle 10"/>
          <p:cNvSpPr/>
          <p:nvPr userDrawn="1"/>
        </p:nvSpPr>
        <p:spPr bwMode="gray">
          <a:xfrm>
            <a:off x="0" y="0"/>
            <a:ext cx="826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re 1"/>
          <p:cNvSpPr>
            <a:spLocks noGrp="1"/>
          </p:cNvSpPr>
          <p:nvPr>
            <p:ph type="title" hasCustomPrompt="1"/>
          </p:nvPr>
        </p:nvSpPr>
        <p:spPr bwMode="gray">
          <a:xfrm>
            <a:off x="540000" y="540000"/>
            <a:ext cx="6642000" cy="5778000"/>
          </a:xfrm>
        </p:spPr>
        <p:txBody>
          <a:bodyPr anchor="ctr" anchorCtr="0"/>
          <a:lstStyle>
            <a:lvl1pPr algn="ctr">
              <a:lnSpc>
                <a:spcPct val="85000"/>
              </a:lnSpc>
              <a:defRPr sz="6000" cap="none" baseline="0">
                <a:solidFill>
                  <a:schemeClr val="accent5"/>
                </a:solidFill>
              </a:defRPr>
            </a:lvl1pPr>
          </a:lstStyle>
          <a:p>
            <a:r>
              <a:rPr lang="fr-FR" dirty="0"/>
              <a:t>Texte</a:t>
            </a:r>
          </a:p>
        </p:txBody>
      </p:sp>
      <p:sp>
        <p:nvSpPr>
          <p:cNvPr id="13" name="Rectangle 12"/>
          <p:cNvSpPr/>
          <p:nvPr userDrawn="1"/>
        </p:nvSpPr>
        <p:spPr bwMode="gray">
          <a:xfrm>
            <a:off x="77220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a:xfrm>
            <a:off x="0" y="6679588"/>
            <a:ext cx="180000" cy="180000"/>
          </a:xfrm>
          <a:ln>
            <a:solidFill>
              <a:schemeClr val="accent1">
                <a:alpha val="0"/>
              </a:schemeClr>
            </a:solidFill>
          </a:ln>
        </p:spPr>
        <p:txBody>
          <a:bodyPr/>
          <a:lstStyle>
            <a:lvl1pPr>
              <a:defRPr sz="100">
                <a:solidFill>
                  <a:schemeClr val="accent5">
                    <a:alpha val="0"/>
                  </a:schemeClr>
                </a:solidFill>
              </a:defRPr>
            </a:lvl1pPr>
          </a:lstStyle>
          <a:p>
            <a:fld id="{733122C9-A0B9-462F-8757-0847AD287B63}" type="slidenum">
              <a:rPr lang="fr-FR" smtClean="0"/>
              <a:pPr/>
              <a:t>‹N°›</a:t>
            </a:fld>
            <a:endParaRPr lang="fr-FR" dirty="0"/>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687494" y="1698149"/>
            <a:ext cx="3044190" cy="3463290"/>
          </a:xfrm>
          <a:prstGeom prst="rect">
            <a:avLst/>
          </a:prstGeom>
        </p:spPr>
      </p:pic>
    </p:spTree>
    <p:extLst>
      <p:ext uri="{BB962C8B-B14F-4D97-AF65-F5344CB8AC3E}">
        <p14:creationId xmlns:p14="http://schemas.microsoft.com/office/powerpoint/2010/main" val="202890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A">
    <p:spTree>
      <p:nvGrpSpPr>
        <p:cNvPr id="1" name=""/>
        <p:cNvGrpSpPr/>
        <p:nvPr/>
      </p:nvGrpSpPr>
      <p:grpSpPr>
        <a:xfrm>
          <a:off x="0" y="0"/>
          <a:ext cx="0" cy="0"/>
          <a:chOff x="0" y="0"/>
          <a:chExt cx="0" cy="0"/>
        </a:xfrm>
      </p:grpSpPr>
      <p:sp>
        <p:nvSpPr>
          <p:cNvPr id="9" name="Rectangle 8"/>
          <p:cNvSpPr/>
          <p:nvPr userDrawn="1"/>
        </p:nvSpPr>
        <p:spPr bwMode="gray">
          <a:xfrm>
            <a:off x="6468000" y="0"/>
            <a:ext cx="572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userDrawn="1"/>
        </p:nvSpPr>
        <p:spPr bwMode="gray">
          <a:xfrm>
            <a:off x="64656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a:xfrm>
            <a:off x="0" y="6679588"/>
            <a:ext cx="180000" cy="180000"/>
          </a:xfrm>
          <a:ln>
            <a:solidFill>
              <a:schemeClr val="accent1">
                <a:alpha val="0"/>
              </a:schemeClr>
            </a:solidFill>
          </a:ln>
        </p:spPr>
        <p:txBody>
          <a:bodyPr/>
          <a:lstStyle>
            <a:lvl1pPr>
              <a:defRPr sz="100">
                <a:solidFill>
                  <a:schemeClr val="accent5">
                    <a:alpha val="0"/>
                  </a:schemeClr>
                </a:solidFill>
              </a:defRPr>
            </a:lvl1pPr>
          </a:lstStyle>
          <a:p>
            <a:fld id="{733122C9-A0B9-462F-8757-0847AD287B63}" type="slidenum">
              <a:rPr lang="fr-FR" smtClean="0"/>
              <a:pPr/>
              <a:t>‹N°›</a:t>
            </a:fld>
            <a:endParaRPr lang="fr-FR" dirty="0"/>
          </a:p>
        </p:txBody>
      </p:sp>
      <p:sp>
        <p:nvSpPr>
          <p:cNvPr id="6" name="Espace réservé pour une image  10"/>
          <p:cNvSpPr>
            <a:spLocks noGrp="1"/>
          </p:cNvSpPr>
          <p:nvPr>
            <p:ph type="pic" sz="quarter" idx="13" hasCustomPrompt="1"/>
          </p:nvPr>
        </p:nvSpPr>
        <p:spPr bwMode="gray">
          <a:xfrm>
            <a:off x="0" y="0"/>
            <a:ext cx="6465600" cy="6858000"/>
          </a:xfrm>
          <a:prstGeom prst="rect">
            <a:avLst/>
          </a:prstGeom>
          <a:solidFill>
            <a:schemeClr val="accent6"/>
          </a:solidFill>
        </p:spPr>
        <p:txBody>
          <a:bodyPr lIns="121917" tIns="1199970" rIns="121917" bIns="60958" anchor="ctr" anchorCtr="0"/>
          <a:lstStyle>
            <a:lvl1pPr marL="0" marR="0" indent="0" algn="ctr" defTabSz="1219170" rtl="0" eaLnBrk="1" fontAlgn="auto" latinLnBrk="0" hangingPunct="1">
              <a:lnSpc>
                <a:spcPct val="100000"/>
              </a:lnSpc>
              <a:spcBef>
                <a:spcPts val="0"/>
              </a:spcBef>
              <a:spcAft>
                <a:spcPts val="0"/>
              </a:spcAft>
              <a:buClrTx/>
              <a:buSzTx/>
              <a:buFont typeface="Arial" pitchFamily="34" charset="0"/>
              <a:buNone/>
              <a:tabLst/>
              <a:defRPr/>
            </a:lvl1pPr>
          </a:lstStyle>
          <a:p>
            <a:r>
              <a:rPr lang="fr-FR" noProof="0" dirty="0"/>
              <a:t>Sélectionner l’icône pour insérer une image</a:t>
            </a:r>
          </a:p>
        </p:txBody>
      </p:sp>
      <p:sp>
        <p:nvSpPr>
          <p:cNvPr id="7" name="Titre 6"/>
          <p:cNvSpPr>
            <a:spLocks noGrp="1"/>
          </p:cNvSpPr>
          <p:nvPr>
            <p:ph type="title" hasCustomPrompt="1"/>
          </p:nvPr>
        </p:nvSpPr>
        <p:spPr bwMode="gray">
          <a:xfrm>
            <a:off x="7005600" y="540000"/>
            <a:ext cx="2070000" cy="2160000"/>
          </a:xfrm>
        </p:spPr>
        <p:txBody>
          <a:bodyPr anchor="t" anchorCtr="0"/>
          <a:lstStyle>
            <a:lvl1pPr algn="r">
              <a:lnSpc>
                <a:spcPct val="80000"/>
              </a:lnSpc>
              <a:defRPr sz="5600" cap="all" baseline="0">
                <a:solidFill>
                  <a:schemeClr val="accent5"/>
                </a:solidFill>
              </a:defRPr>
            </a:lvl1pPr>
          </a:lstStyle>
          <a:p>
            <a:r>
              <a:rPr lang="fr-FR" dirty="0"/>
              <a:t>Titre</a:t>
            </a:r>
            <a:endParaRPr lang="en-GB" dirty="0"/>
          </a:p>
        </p:txBody>
      </p:sp>
      <p:cxnSp>
        <p:nvCxnSpPr>
          <p:cNvPr id="8" name="Connecteur droit 7"/>
          <p:cNvCxnSpPr/>
          <p:nvPr userDrawn="1"/>
        </p:nvCxnSpPr>
        <p:spPr bwMode="gray">
          <a:xfrm>
            <a:off x="948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Espace réservé du texte 11"/>
          <p:cNvSpPr>
            <a:spLocks noGrp="1"/>
          </p:cNvSpPr>
          <p:nvPr>
            <p:ph type="body" sz="quarter" idx="14" hasCustomPrompt="1"/>
          </p:nvPr>
        </p:nvSpPr>
        <p:spPr bwMode="gray">
          <a:xfrm>
            <a:off x="9849600" y="540000"/>
            <a:ext cx="1620000" cy="1260000"/>
          </a:xfrm>
        </p:spPr>
        <p:txBody>
          <a:bodyPr/>
          <a:lstStyle>
            <a:lvl1pPr>
              <a:lnSpc>
                <a:spcPct val="80000"/>
              </a:lnSpc>
              <a:spcAft>
                <a:spcPts val="0"/>
              </a:spcAft>
              <a:defRPr sz="9800">
                <a:solidFill>
                  <a:schemeClr val="accent5"/>
                </a:solidFill>
              </a:defRPr>
            </a:lvl1pPr>
          </a:lstStyle>
          <a:p>
            <a:pPr lvl="0"/>
            <a:r>
              <a:rPr lang="fr-FR" dirty="0"/>
              <a:t>00</a:t>
            </a:r>
            <a:endParaRPr lang="en-GB" dirty="0"/>
          </a:p>
        </p:txBody>
      </p:sp>
      <p:cxnSp>
        <p:nvCxnSpPr>
          <p:cNvPr id="13" name="Connecteur droit 12"/>
          <p:cNvCxnSpPr/>
          <p:nvPr userDrawn="1"/>
        </p:nvCxnSpPr>
        <p:spPr bwMode="gray">
          <a:xfrm>
            <a:off x="1164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Espace réservé du texte 10"/>
          <p:cNvSpPr>
            <a:spLocks noGrp="1"/>
          </p:cNvSpPr>
          <p:nvPr>
            <p:ph type="body" sz="quarter" idx="16" hasCustomPrompt="1"/>
          </p:nvPr>
        </p:nvSpPr>
        <p:spPr bwMode="gray">
          <a:xfrm>
            <a:off x="984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16" name="Espace réservé du texte 8"/>
          <p:cNvSpPr>
            <a:spLocks noGrp="1"/>
          </p:cNvSpPr>
          <p:nvPr>
            <p:ph type="body" sz="quarter" idx="17" hasCustomPrompt="1"/>
          </p:nvPr>
        </p:nvSpPr>
        <p:spPr bwMode="gray">
          <a:xfrm>
            <a:off x="984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17" name="Espace réservé du texte 10"/>
          <p:cNvSpPr>
            <a:spLocks noGrp="1"/>
          </p:cNvSpPr>
          <p:nvPr>
            <p:ph type="body" sz="quarter" idx="18" hasCustomPrompt="1"/>
          </p:nvPr>
        </p:nvSpPr>
        <p:spPr bwMode="gray">
          <a:xfrm>
            <a:off x="984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18" name="Espace réservé du texte 8"/>
          <p:cNvSpPr>
            <a:spLocks noGrp="1"/>
          </p:cNvSpPr>
          <p:nvPr>
            <p:ph type="body" sz="quarter" idx="19" hasCustomPrompt="1"/>
          </p:nvPr>
        </p:nvSpPr>
        <p:spPr bwMode="gray">
          <a:xfrm>
            <a:off x="984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19" name="Espace réservé du texte 10"/>
          <p:cNvSpPr>
            <a:spLocks noGrp="1"/>
          </p:cNvSpPr>
          <p:nvPr>
            <p:ph type="body" sz="quarter" idx="20" hasCustomPrompt="1"/>
          </p:nvPr>
        </p:nvSpPr>
        <p:spPr bwMode="gray">
          <a:xfrm>
            <a:off x="984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Tree>
    <p:extLst>
      <p:ext uri="{BB962C8B-B14F-4D97-AF65-F5344CB8AC3E}">
        <p14:creationId xmlns:p14="http://schemas.microsoft.com/office/powerpoint/2010/main" val="424293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B">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a:xfrm>
            <a:off x="0" y="6679588"/>
            <a:ext cx="180000" cy="180000"/>
          </a:xfrm>
          <a:ln>
            <a:solidFill>
              <a:schemeClr val="accent1">
                <a:alpha val="0"/>
              </a:schemeClr>
            </a:solidFill>
          </a:ln>
        </p:spPr>
        <p:txBody>
          <a:bodyPr/>
          <a:lstStyle>
            <a:lvl1pPr>
              <a:defRPr sz="100">
                <a:solidFill>
                  <a:schemeClr val="accent5">
                    <a:alpha val="0"/>
                  </a:schemeClr>
                </a:solidFill>
              </a:defRPr>
            </a:lvl1pPr>
          </a:lstStyle>
          <a:p>
            <a:fld id="{733122C9-A0B9-462F-8757-0847AD287B63}" type="slidenum">
              <a:rPr lang="fr-FR" smtClean="0"/>
              <a:pPr/>
              <a:t>‹N°›</a:t>
            </a:fld>
            <a:endParaRPr lang="fr-FR" dirty="0"/>
          </a:p>
        </p:txBody>
      </p:sp>
      <p:sp>
        <p:nvSpPr>
          <p:cNvPr id="20" name="Rectangle 19"/>
          <p:cNvSpPr/>
          <p:nvPr userDrawn="1"/>
        </p:nvSpPr>
        <p:spPr bwMode="gray">
          <a:xfrm>
            <a:off x="4308000" y="0"/>
            <a:ext cx="788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bwMode="gray">
          <a:xfrm>
            <a:off x="43056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p:cNvSpPr>
            <a:spLocks noGrp="1"/>
          </p:cNvSpPr>
          <p:nvPr>
            <p:ph type="title" hasCustomPrompt="1"/>
          </p:nvPr>
        </p:nvSpPr>
        <p:spPr bwMode="gray">
          <a:xfrm>
            <a:off x="4845600" y="540000"/>
            <a:ext cx="2070000" cy="2160000"/>
          </a:xfrm>
        </p:spPr>
        <p:txBody>
          <a:bodyPr anchor="t" anchorCtr="0"/>
          <a:lstStyle>
            <a:lvl1pPr algn="r">
              <a:lnSpc>
                <a:spcPct val="80000"/>
              </a:lnSpc>
              <a:defRPr sz="5600" cap="all" baseline="0">
                <a:solidFill>
                  <a:schemeClr val="accent5"/>
                </a:solidFill>
              </a:defRPr>
            </a:lvl1pPr>
          </a:lstStyle>
          <a:p>
            <a:r>
              <a:rPr lang="fr-FR" dirty="0"/>
              <a:t>titre</a:t>
            </a:r>
          </a:p>
        </p:txBody>
      </p:sp>
      <p:sp>
        <p:nvSpPr>
          <p:cNvPr id="23" name="Espace réservé du texte 8"/>
          <p:cNvSpPr>
            <a:spLocks noGrp="1"/>
          </p:cNvSpPr>
          <p:nvPr>
            <p:ph type="body" sz="quarter" idx="13" hasCustomPrompt="1"/>
          </p:nvPr>
        </p:nvSpPr>
        <p:spPr bwMode="gray">
          <a:xfrm>
            <a:off x="76896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24" name="Espace réservé du texte 10"/>
          <p:cNvSpPr>
            <a:spLocks noGrp="1"/>
          </p:cNvSpPr>
          <p:nvPr>
            <p:ph type="body" sz="quarter" idx="14" hasCustomPrompt="1"/>
          </p:nvPr>
        </p:nvSpPr>
        <p:spPr bwMode="gray">
          <a:xfrm>
            <a:off x="768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25" name="Espace réservé du texte 8"/>
          <p:cNvSpPr>
            <a:spLocks noGrp="1"/>
          </p:cNvSpPr>
          <p:nvPr>
            <p:ph type="body" sz="quarter" idx="16" hasCustomPrompt="1"/>
          </p:nvPr>
        </p:nvSpPr>
        <p:spPr bwMode="gray">
          <a:xfrm>
            <a:off x="768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26" name="Espace réservé du texte 10"/>
          <p:cNvSpPr>
            <a:spLocks noGrp="1"/>
          </p:cNvSpPr>
          <p:nvPr>
            <p:ph type="body" sz="quarter" idx="17" hasCustomPrompt="1"/>
          </p:nvPr>
        </p:nvSpPr>
        <p:spPr bwMode="gray">
          <a:xfrm>
            <a:off x="768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27" name="Espace réservé du texte 8"/>
          <p:cNvSpPr>
            <a:spLocks noGrp="1"/>
          </p:cNvSpPr>
          <p:nvPr>
            <p:ph type="body" sz="quarter" idx="18" hasCustomPrompt="1"/>
          </p:nvPr>
        </p:nvSpPr>
        <p:spPr bwMode="gray">
          <a:xfrm>
            <a:off x="768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28" name="Espace réservé du texte 10"/>
          <p:cNvSpPr>
            <a:spLocks noGrp="1"/>
          </p:cNvSpPr>
          <p:nvPr>
            <p:ph type="body" sz="quarter" idx="19" hasCustomPrompt="1"/>
          </p:nvPr>
        </p:nvSpPr>
        <p:spPr bwMode="gray">
          <a:xfrm>
            <a:off x="768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29" name="Espace réservé du texte 8"/>
          <p:cNvSpPr>
            <a:spLocks noGrp="1"/>
          </p:cNvSpPr>
          <p:nvPr>
            <p:ph type="body" sz="quarter" idx="20" hasCustomPrompt="1"/>
          </p:nvPr>
        </p:nvSpPr>
        <p:spPr bwMode="gray">
          <a:xfrm>
            <a:off x="98496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30" name="Espace réservé du texte 10"/>
          <p:cNvSpPr>
            <a:spLocks noGrp="1"/>
          </p:cNvSpPr>
          <p:nvPr>
            <p:ph type="body" sz="quarter" idx="21" hasCustomPrompt="1"/>
          </p:nvPr>
        </p:nvSpPr>
        <p:spPr bwMode="gray">
          <a:xfrm>
            <a:off x="984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31" name="Espace réservé du texte 8"/>
          <p:cNvSpPr>
            <a:spLocks noGrp="1"/>
          </p:cNvSpPr>
          <p:nvPr>
            <p:ph type="body" sz="quarter" idx="22" hasCustomPrompt="1"/>
          </p:nvPr>
        </p:nvSpPr>
        <p:spPr bwMode="gray">
          <a:xfrm>
            <a:off x="984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32" name="Espace réservé du texte 10"/>
          <p:cNvSpPr>
            <a:spLocks noGrp="1"/>
          </p:cNvSpPr>
          <p:nvPr>
            <p:ph type="body" sz="quarter" idx="23" hasCustomPrompt="1"/>
          </p:nvPr>
        </p:nvSpPr>
        <p:spPr bwMode="gray">
          <a:xfrm>
            <a:off x="984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33" name="Espace réservé du texte 8"/>
          <p:cNvSpPr>
            <a:spLocks noGrp="1"/>
          </p:cNvSpPr>
          <p:nvPr>
            <p:ph type="body" sz="quarter" idx="24" hasCustomPrompt="1"/>
          </p:nvPr>
        </p:nvSpPr>
        <p:spPr bwMode="gray">
          <a:xfrm>
            <a:off x="984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34" name="Espace réservé du texte 10"/>
          <p:cNvSpPr>
            <a:spLocks noGrp="1"/>
          </p:cNvSpPr>
          <p:nvPr>
            <p:ph type="body" sz="quarter" idx="25" hasCustomPrompt="1"/>
          </p:nvPr>
        </p:nvSpPr>
        <p:spPr bwMode="gray">
          <a:xfrm>
            <a:off x="984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35" name="Espace réservé pour une image  6"/>
          <p:cNvSpPr>
            <a:spLocks noGrp="1"/>
          </p:cNvSpPr>
          <p:nvPr>
            <p:ph type="pic" sz="quarter" idx="37" hasCustomPrompt="1"/>
          </p:nvPr>
        </p:nvSpPr>
        <p:spPr bwMode="gray">
          <a:xfrm>
            <a:off x="0" y="0"/>
            <a:ext cx="4305600" cy="6858000"/>
          </a:xfrm>
          <a:solidFill>
            <a:schemeClr val="accent6"/>
          </a:solidFill>
        </p:spPr>
        <p:txBody>
          <a:bodyPr tIns="1080000" anchor="ctr" anchorCtr="0"/>
          <a:lstStyle>
            <a:lvl1pPr algn="ctr">
              <a:lnSpc>
                <a:spcPct val="100000"/>
              </a:lnSpc>
              <a:spcAft>
                <a:spcPts val="0"/>
              </a:spcAft>
              <a:defRPr sz="1400"/>
            </a:lvl1pPr>
          </a:lstStyle>
          <a:p>
            <a:r>
              <a:rPr lang="fr-FR" dirty="0"/>
              <a:t>Sélectionner l’icône </a:t>
            </a:r>
            <a:br>
              <a:rPr lang="fr-FR" dirty="0"/>
            </a:br>
            <a:r>
              <a:rPr lang="fr-FR" dirty="0"/>
              <a:t>pour insérer une image</a:t>
            </a:r>
          </a:p>
        </p:txBody>
      </p:sp>
      <p:cxnSp>
        <p:nvCxnSpPr>
          <p:cNvPr id="36" name="Connecteur droit 35"/>
          <p:cNvCxnSpPr/>
          <p:nvPr userDrawn="1"/>
        </p:nvCxnSpPr>
        <p:spPr bwMode="gray">
          <a:xfrm>
            <a:off x="732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userDrawn="1"/>
        </p:nvCxnSpPr>
        <p:spPr bwMode="gray">
          <a:xfrm>
            <a:off x="948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userDrawn="1"/>
        </p:nvCxnSpPr>
        <p:spPr bwMode="gray">
          <a:xfrm>
            <a:off x="1164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44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ommaire C">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a:xfrm>
            <a:off x="0" y="6679588"/>
            <a:ext cx="180000" cy="180000"/>
          </a:xfrm>
          <a:ln>
            <a:solidFill>
              <a:schemeClr val="accent1">
                <a:alpha val="0"/>
              </a:schemeClr>
            </a:solidFill>
          </a:ln>
        </p:spPr>
        <p:txBody>
          <a:bodyPr/>
          <a:lstStyle>
            <a:lvl1pPr>
              <a:defRPr sz="100">
                <a:solidFill>
                  <a:schemeClr val="accent5">
                    <a:alpha val="0"/>
                  </a:schemeClr>
                </a:solidFill>
              </a:defRPr>
            </a:lvl1pPr>
          </a:lstStyle>
          <a:p>
            <a:fld id="{733122C9-A0B9-462F-8757-0847AD287B63}" type="slidenum">
              <a:rPr lang="fr-FR" smtClean="0"/>
              <a:pPr/>
              <a:t>‹N°›</a:t>
            </a:fld>
            <a:endParaRPr lang="fr-FR" dirty="0"/>
          </a:p>
        </p:txBody>
      </p:sp>
      <p:sp>
        <p:nvSpPr>
          <p:cNvPr id="39" name="Rectangle 38"/>
          <p:cNvSpPr/>
          <p:nvPr userDrawn="1"/>
        </p:nvSpPr>
        <p:spPr bwMode="gray">
          <a:xfrm>
            <a:off x="2148000" y="0"/>
            <a:ext cx="100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userDrawn="1"/>
        </p:nvSpPr>
        <p:spPr bwMode="gray">
          <a:xfrm>
            <a:off x="21456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Titre 1"/>
          <p:cNvSpPr>
            <a:spLocks noGrp="1"/>
          </p:cNvSpPr>
          <p:nvPr>
            <p:ph type="title" hasCustomPrompt="1"/>
          </p:nvPr>
        </p:nvSpPr>
        <p:spPr bwMode="gray">
          <a:xfrm>
            <a:off x="2685600" y="540000"/>
            <a:ext cx="2070000" cy="2160000"/>
          </a:xfrm>
        </p:spPr>
        <p:txBody>
          <a:bodyPr anchor="t" anchorCtr="0"/>
          <a:lstStyle>
            <a:lvl1pPr algn="r">
              <a:lnSpc>
                <a:spcPct val="80000"/>
              </a:lnSpc>
              <a:defRPr sz="5600" cap="all" baseline="0">
                <a:solidFill>
                  <a:schemeClr val="accent5"/>
                </a:solidFill>
              </a:defRPr>
            </a:lvl1pPr>
          </a:lstStyle>
          <a:p>
            <a:r>
              <a:rPr lang="fr-FR" dirty="0"/>
              <a:t>titre</a:t>
            </a:r>
          </a:p>
        </p:txBody>
      </p:sp>
      <p:sp>
        <p:nvSpPr>
          <p:cNvPr id="42" name="Espace réservé du texte 8"/>
          <p:cNvSpPr>
            <a:spLocks noGrp="1"/>
          </p:cNvSpPr>
          <p:nvPr>
            <p:ph type="body" sz="quarter" idx="13" hasCustomPrompt="1"/>
          </p:nvPr>
        </p:nvSpPr>
        <p:spPr bwMode="gray">
          <a:xfrm>
            <a:off x="55296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43" name="Espace réservé du texte 10"/>
          <p:cNvSpPr>
            <a:spLocks noGrp="1"/>
          </p:cNvSpPr>
          <p:nvPr>
            <p:ph type="body" sz="quarter" idx="14" hasCustomPrompt="1"/>
          </p:nvPr>
        </p:nvSpPr>
        <p:spPr bwMode="gray">
          <a:xfrm>
            <a:off x="552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44" name="Espace réservé du texte 8"/>
          <p:cNvSpPr>
            <a:spLocks noGrp="1"/>
          </p:cNvSpPr>
          <p:nvPr>
            <p:ph type="body" sz="quarter" idx="16" hasCustomPrompt="1"/>
          </p:nvPr>
        </p:nvSpPr>
        <p:spPr bwMode="gray">
          <a:xfrm>
            <a:off x="552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45" name="Espace réservé du texte 10"/>
          <p:cNvSpPr>
            <a:spLocks noGrp="1"/>
          </p:cNvSpPr>
          <p:nvPr>
            <p:ph type="body" sz="quarter" idx="17" hasCustomPrompt="1"/>
          </p:nvPr>
        </p:nvSpPr>
        <p:spPr bwMode="gray">
          <a:xfrm>
            <a:off x="552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46" name="Espace réservé du texte 8"/>
          <p:cNvSpPr>
            <a:spLocks noGrp="1"/>
          </p:cNvSpPr>
          <p:nvPr>
            <p:ph type="body" sz="quarter" idx="18" hasCustomPrompt="1"/>
          </p:nvPr>
        </p:nvSpPr>
        <p:spPr bwMode="gray">
          <a:xfrm>
            <a:off x="552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47" name="Espace réservé du texte 10"/>
          <p:cNvSpPr>
            <a:spLocks noGrp="1"/>
          </p:cNvSpPr>
          <p:nvPr>
            <p:ph type="body" sz="quarter" idx="19" hasCustomPrompt="1"/>
          </p:nvPr>
        </p:nvSpPr>
        <p:spPr bwMode="gray">
          <a:xfrm>
            <a:off x="552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48" name="Espace réservé du texte 8"/>
          <p:cNvSpPr>
            <a:spLocks noGrp="1"/>
          </p:cNvSpPr>
          <p:nvPr>
            <p:ph type="body" sz="quarter" idx="20" hasCustomPrompt="1"/>
          </p:nvPr>
        </p:nvSpPr>
        <p:spPr bwMode="gray">
          <a:xfrm>
            <a:off x="76896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49" name="Espace réservé du texte 10"/>
          <p:cNvSpPr>
            <a:spLocks noGrp="1"/>
          </p:cNvSpPr>
          <p:nvPr>
            <p:ph type="body" sz="quarter" idx="21" hasCustomPrompt="1"/>
          </p:nvPr>
        </p:nvSpPr>
        <p:spPr bwMode="gray">
          <a:xfrm>
            <a:off x="768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50" name="Espace réservé du texte 8"/>
          <p:cNvSpPr>
            <a:spLocks noGrp="1"/>
          </p:cNvSpPr>
          <p:nvPr>
            <p:ph type="body" sz="quarter" idx="22" hasCustomPrompt="1"/>
          </p:nvPr>
        </p:nvSpPr>
        <p:spPr bwMode="gray">
          <a:xfrm>
            <a:off x="768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51" name="Espace réservé du texte 10"/>
          <p:cNvSpPr>
            <a:spLocks noGrp="1"/>
          </p:cNvSpPr>
          <p:nvPr>
            <p:ph type="body" sz="quarter" idx="23" hasCustomPrompt="1"/>
          </p:nvPr>
        </p:nvSpPr>
        <p:spPr bwMode="gray">
          <a:xfrm>
            <a:off x="768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52" name="Espace réservé du texte 8"/>
          <p:cNvSpPr>
            <a:spLocks noGrp="1"/>
          </p:cNvSpPr>
          <p:nvPr>
            <p:ph type="body" sz="quarter" idx="24" hasCustomPrompt="1"/>
          </p:nvPr>
        </p:nvSpPr>
        <p:spPr bwMode="gray">
          <a:xfrm>
            <a:off x="768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53" name="Espace réservé du texte 10"/>
          <p:cNvSpPr>
            <a:spLocks noGrp="1"/>
          </p:cNvSpPr>
          <p:nvPr>
            <p:ph type="body" sz="quarter" idx="25" hasCustomPrompt="1"/>
          </p:nvPr>
        </p:nvSpPr>
        <p:spPr bwMode="gray">
          <a:xfrm>
            <a:off x="768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54" name="Espace réservé du texte 8"/>
          <p:cNvSpPr>
            <a:spLocks noGrp="1"/>
          </p:cNvSpPr>
          <p:nvPr>
            <p:ph type="body" sz="quarter" idx="26" hasCustomPrompt="1"/>
          </p:nvPr>
        </p:nvSpPr>
        <p:spPr bwMode="gray">
          <a:xfrm>
            <a:off x="98496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55" name="Espace réservé du texte 10"/>
          <p:cNvSpPr>
            <a:spLocks noGrp="1"/>
          </p:cNvSpPr>
          <p:nvPr>
            <p:ph type="body" sz="quarter" idx="27" hasCustomPrompt="1"/>
          </p:nvPr>
        </p:nvSpPr>
        <p:spPr bwMode="gray">
          <a:xfrm>
            <a:off x="98496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56" name="Espace réservé du texte 8"/>
          <p:cNvSpPr>
            <a:spLocks noGrp="1"/>
          </p:cNvSpPr>
          <p:nvPr>
            <p:ph type="body" sz="quarter" idx="28" hasCustomPrompt="1"/>
          </p:nvPr>
        </p:nvSpPr>
        <p:spPr bwMode="gray">
          <a:xfrm>
            <a:off x="98496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57" name="Espace réservé du texte 10"/>
          <p:cNvSpPr>
            <a:spLocks noGrp="1"/>
          </p:cNvSpPr>
          <p:nvPr>
            <p:ph type="body" sz="quarter" idx="29" hasCustomPrompt="1"/>
          </p:nvPr>
        </p:nvSpPr>
        <p:spPr bwMode="gray">
          <a:xfrm>
            <a:off x="98496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58" name="Espace réservé du texte 8"/>
          <p:cNvSpPr>
            <a:spLocks noGrp="1"/>
          </p:cNvSpPr>
          <p:nvPr>
            <p:ph type="body" sz="quarter" idx="30" hasCustomPrompt="1"/>
          </p:nvPr>
        </p:nvSpPr>
        <p:spPr bwMode="gray">
          <a:xfrm>
            <a:off x="98496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59" name="Espace réservé du texte 10"/>
          <p:cNvSpPr>
            <a:spLocks noGrp="1"/>
          </p:cNvSpPr>
          <p:nvPr>
            <p:ph type="body" sz="quarter" idx="31" hasCustomPrompt="1"/>
          </p:nvPr>
        </p:nvSpPr>
        <p:spPr bwMode="gray">
          <a:xfrm>
            <a:off x="98496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60" name="Espace réservé pour une image  6"/>
          <p:cNvSpPr>
            <a:spLocks noGrp="1"/>
          </p:cNvSpPr>
          <p:nvPr>
            <p:ph type="pic" sz="quarter" idx="37" hasCustomPrompt="1"/>
          </p:nvPr>
        </p:nvSpPr>
        <p:spPr bwMode="gray">
          <a:xfrm>
            <a:off x="0" y="0"/>
            <a:ext cx="2145600" cy="6858000"/>
          </a:xfrm>
          <a:solidFill>
            <a:schemeClr val="accent6"/>
          </a:solidFill>
        </p:spPr>
        <p:txBody>
          <a:bodyPr tIns="1080000" anchor="ctr" anchorCtr="0"/>
          <a:lstStyle>
            <a:lvl1pPr algn="ctr">
              <a:lnSpc>
                <a:spcPct val="100000"/>
              </a:lnSpc>
              <a:spcAft>
                <a:spcPts val="0"/>
              </a:spcAft>
              <a:defRPr sz="1400"/>
            </a:lvl1pPr>
          </a:lstStyle>
          <a:p>
            <a:r>
              <a:rPr lang="fr-FR" dirty="0"/>
              <a:t>Sélectionner l’icône </a:t>
            </a:r>
            <a:br>
              <a:rPr lang="fr-FR" dirty="0"/>
            </a:br>
            <a:r>
              <a:rPr lang="fr-FR" dirty="0"/>
              <a:t>pour insérer une image</a:t>
            </a:r>
          </a:p>
        </p:txBody>
      </p:sp>
      <p:cxnSp>
        <p:nvCxnSpPr>
          <p:cNvPr id="61" name="Connecteur droit 60"/>
          <p:cNvCxnSpPr/>
          <p:nvPr userDrawn="1"/>
        </p:nvCxnSpPr>
        <p:spPr bwMode="gray">
          <a:xfrm>
            <a:off x="516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userDrawn="1"/>
        </p:nvCxnSpPr>
        <p:spPr bwMode="gray">
          <a:xfrm>
            <a:off x="732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userDrawn="1"/>
        </p:nvCxnSpPr>
        <p:spPr bwMode="gray">
          <a:xfrm>
            <a:off x="948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userDrawn="1"/>
        </p:nvCxnSpPr>
        <p:spPr bwMode="gray">
          <a:xfrm>
            <a:off x="116496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71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ommaire 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a:xfrm>
            <a:off x="0" y="6679588"/>
            <a:ext cx="180000" cy="180000"/>
          </a:xfrm>
          <a:ln>
            <a:solidFill>
              <a:schemeClr val="accent1">
                <a:alpha val="0"/>
              </a:schemeClr>
            </a:solidFill>
          </a:ln>
        </p:spPr>
        <p:txBody>
          <a:bodyPr/>
          <a:lstStyle>
            <a:lvl1pPr>
              <a:defRPr sz="100">
                <a:solidFill>
                  <a:schemeClr val="accent5">
                    <a:alpha val="0"/>
                  </a:schemeClr>
                </a:solidFill>
              </a:defRPr>
            </a:lvl1pPr>
          </a:lstStyle>
          <a:p>
            <a:fld id="{733122C9-A0B9-462F-8757-0847AD287B63}" type="slidenum">
              <a:rPr lang="fr-FR" smtClean="0"/>
              <a:pPr/>
              <a:t>‹N°›</a:t>
            </a:fld>
            <a:endParaRPr lang="fr-FR" dirty="0"/>
          </a:p>
        </p:txBody>
      </p:sp>
      <p:sp>
        <p:nvSpPr>
          <p:cNvPr id="32" name="Rectangle 31"/>
          <p:cNvSpPr/>
          <p:nvPr userDrawn="1"/>
        </p:nvSpPr>
        <p:spPr bwMode="gray">
          <a:xfrm>
            <a:off x="542400" y="0"/>
            <a:ext cx="11649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Titre 1"/>
          <p:cNvSpPr>
            <a:spLocks noGrp="1"/>
          </p:cNvSpPr>
          <p:nvPr>
            <p:ph type="title" hasCustomPrompt="1"/>
          </p:nvPr>
        </p:nvSpPr>
        <p:spPr bwMode="gray">
          <a:xfrm>
            <a:off x="1080000" y="540000"/>
            <a:ext cx="2070000" cy="2160000"/>
          </a:xfrm>
        </p:spPr>
        <p:txBody>
          <a:bodyPr anchor="t" anchorCtr="0"/>
          <a:lstStyle>
            <a:lvl1pPr algn="r">
              <a:lnSpc>
                <a:spcPct val="80000"/>
              </a:lnSpc>
              <a:defRPr sz="5600" cap="all" baseline="0">
                <a:solidFill>
                  <a:schemeClr val="accent5"/>
                </a:solidFill>
              </a:defRPr>
            </a:lvl1pPr>
          </a:lstStyle>
          <a:p>
            <a:r>
              <a:rPr lang="fr-FR" dirty="0"/>
              <a:t>titre</a:t>
            </a:r>
          </a:p>
        </p:txBody>
      </p:sp>
      <p:sp>
        <p:nvSpPr>
          <p:cNvPr id="34" name="Espace réservé du texte 8"/>
          <p:cNvSpPr>
            <a:spLocks noGrp="1"/>
          </p:cNvSpPr>
          <p:nvPr>
            <p:ph type="body" sz="quarter" idx="13" hasCustomPrompt="1"/>
          </p:nvPr>
        </p:nvSpPr>
        <p:spPr bwMode="gray">
          <a:xfrm>
            <a:off x="39240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35" name="Espace réservé du texte 10"/>
          <p:cNvSpPr>
            <a:spLocks noGrp="1"/>
          </p:cNvSpPr>
          <p:nvPr>
            <p:ph type="body" sz="quarter" idx="14" hasCustomPrompt="1"/>
          </p:nvPr>
        </p:nvSpPr>
        <p:spPr bwMode="gray">
          <a:xfrm>
            <a:off x="39240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36" name="Espace réservé du texte 8"/>
          <p:cNvSpPr>
            <a:spLocks noGrp="1"/>
          </p:cNvSpPr>
          <p:nvPr>
            <p:ph type="body" sz="quarter" idx="16" hasCustomPrompt="1"/>
          </p:nvPr>
        </p:nvSpPr>
        <p:spPr bwMode="gray">
          <a:xfrm>
            <a:off x="39240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37" name="Espace réservé du texte 10"/>
          <p:cNvSpPr>
            <a:spLocks noGrp="1"/>
          </p:cNvSpPr>
          <p:nvPr>
            <p:ph type="body" sz="quarter" idx="17" hasCustomPrompt="1"/>
          </p:nvPr>
        </p:nvSpPr>
        <p:spPr bwMode="gray">
          <a:xfrm>
            <a:off x="39240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38" name="Espace réservé du texte 8"/>
          <p:cNvSpPr>
            <a:spLocks noGrp="1"/>
          </p:cNvSpPr>
          <p:nvPr>
            <p:ph type="body" sz="quarter" idx="18" hasCustomPrompt="1"/>
          </p:nvPr>
        </p:nvSpPr>
        <p:spPr bwMode="gray">
          <a:xfrm>
            <a:off x="39240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65" name="Espace réservé du texte 10"/>
          <p:cNvSpPr>
            <a:spLocks noGrp="1"/>
          </p:cNvSpPr>
          <p:nvPr>
            <p:ph type="body" sz="quarter" idx="19" hasCustomPrompt="1"/>
          </p:nvPr>
        </p:nvSpPr>
        <p:spPr bwMode="gray">
          <a:xfrm>
            <a:off x="39240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66" name="Espace réservé du texte 8"/>
          <p:cNvSpPr>
            <a:spLocks noGrp="1"/>
          </p:cNvSpPr>
          <p:nvPr>
            <p:ph type="body" sz="quarter" idx="20" hasCustomPrompt="1"/>
          </p:nvPr>
        </p:nvSpPr>
        <p:spPr bwMode="gray">
          <a:xfrm>
            <a:off x="60840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67" name="Espace réservé du texte 10"/>
          <p:cNvSpPr>
            <a:spLocks noGrp="1"/>
          </p:cNvSpPr>
          <p:nvPr>
            <p:ph type="body" sz="quarter" idx="21" hasCustomPrompt="1"/>
          </p:nvPr>
        </p:nvSpPr>
        <p:spPr bwMode="gray">
          <a:xfrm>
            <a:off x="60840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68" name="Espace réservé du texte 8"/>
          <p:cNvSpPr>
            <a:spLocks noGrp="1"/>
          </p:cNvSpPr>
          <p:nvPr>
            <p:ph type="body" sz="quarter" idx="22" hasCustomPrompt="1"/>
          </p:nvPr>
        </p:nvSpPr>
        <p:spPr bwMode="gray">
          <a:xfrm>
            <a:off x="60840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69" name="Espace réservé du texte 10"/>
          <p:cNvSpPr>
            <a:spLocks noGrp="1"/>
          </p:cNvSpPr>
          <p:nvPr>
            <p:ph type="body" sz="quarter" idx="23" hasCustomPrompt="1"/>
          </p:nvPr>
        </p:nvSpPr>
        <p:spPr bwMode="gray">
          <a:xfrm>
            <a:off x="60840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70" name="Espace réservé du texte 8"/>
          <p:cNvSpPr>
            <a:spLocks noGrp="1"/>
          </p:cNvSpPr>
          <p:nvPr>
            <p:ph type="body" sz="quarter" idx="24" hasCustomPrompt="1"/>
          </p:nvPr>
        </p:nvSpPr>
        <p:spPr bwMode="gray">
          <a:xfrm>
            <a:off x="60840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71" name="Espace réservé du texte 10"/>
          <p:cNvSpPr>
            <a:spLocks noGrp="1"/>
          </p:cNvSpPr>
          <p:nvPr>
            <p:ph type="body" sz="quarter" idx="25" hasCustomPrompt="1"/>
          </p:nvPr>
        </p:nvSpPr>
        <p:spPr bwMode="gray">
          <a:xfrm>
            <a:off x="60840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72" name="Espace réservé du texte 8"/>
          <p:cNvSpPr>
            <a:spLocks noGrp="1"/>
          </p:cNvSpPr>
          <p:nvPr>
            <p:ph type="body" sz="quarter" idx="26" hasCustomPrompt="1"/>
          </p:nvPr>
        </p:nvSpPr>
        <p:spPr bwMode="gray">
          <a:xfrm>
            <a:off x="82440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73" name="Espace réservé du texte 10"/>
          <p:cNvSpPr>
            <a:spLocks noGrp="1"/>
          </p:cNvSpPr>
          <p:nvPr>
            <p:ph type="body" sz="quarter" idx="27" hasCustomPrompt="1"/>
          </p:nvPr>
        </p:nvSpPr>
        <p:spPr bwMode="gray">
          <a:xfrm>
            <a:off x="82440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74" name="Espace réservé du texte 8"/>
          <p:cNvSpPr>
            <a:spLocks noGrp="1"/>
          </p:cNvSpPr>
          <p:nvPr>
            <p:ph type="body" sz="quarter" idx="28" hasCustomPrompt="1"/>
          </p:nvPr>
        </p:nvSpPr>
        <p:spPr bwMode="gray">
          <a:xfrm>
            <a:off x="82440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75" name="Espace réservé du texte 10"/>
          <p:cNvSpPr>
            <a:spLocks noGrp="1"/>
          </p:cNvSpPr>
          <p:nvPr>
            <p:ph type="body" sz="quarter" idx="29" hasCustomPrompt="1"/>
          </p:nvPr>
        </p:nvSpPr>
        <p:spPr bwMode="gray">
          <a:xfrm>
            <a:off x="82440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76" name="Espace réservé du texte 8"/>
          <p:cNvSpPr>
            <a:spLocks noGrp="1"/>
          </p:cNvSpPr>
          <p:nvPr>
            <p:ph type="body" sz="quarter" idx="30" hasCustomPrompt="1"/>
          </p:nvPr>
        </p:nvSpPr>
        <p:spPr bwMode="gray">
          <a:xfrm>
            <a:off x="82440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77" name="Espace réservé du texte 10"/>
          <p:cNvSpPr>
            <a:spLocks noGrp="1"/>
          </p:cNvSpPr>
          <p:nvPr>
            <p:ph type="body" sz="quarter" idx="31" hasCustomPrompt="1"/>
          </p:nvPr>
        </p:nvSpPr>
        <p:spPr bwMode="gray">
          <a:xfrm>
            <a:off x="82440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78" name="Espace réservé du texte 8"/>
          <p:cNvSpPr>
            <a:spLocks noGrp="1"/>
          </p:cNvSpPr>
          <p:nvPr>
            <p:ph type="body" sz="quarter" idx="32" hasCustomPrompt="1"/>
          </p:nvPr>
        </p:nvSpPr>
        <p:spPr bwMode="gray">
          <a:xfrm>
            <a:off x="10404000" y="540000"/>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79" name="Espace réservé du texte 10"/>
          <p:cNvSpPr>
            <a:spLocks noGrp="1"/>
          </p:cNvSpPr>
          <p:nvPr>
            <p:ph type="body" sz="quarter" idx="33" hasCustomPrompt="1"/>
          </p:nvPr>
        </p:nvSpPr>
        <p:spPr bwMode="gray">
          <a:xfrm>
            <a:off x="10404000" y="1605932"/>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80" name="Espace réservé du texte 8"/>
          <p:cNvSpPr>
            <a:spLocks noGrp="1"/>
          </p:cNvSpPr>
          <p:nvPr>
            <p:ph type="body" sz="quarter" idx="34" hasCustomPrompt="1"/>
          </p:nvPr>
        </p:nvSpPr>
        <p:spPr bwMode="gray">
          <a:xfrm>
            <a:off x="10404000" y="2507634"/>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81" name="Espace réservé du texte 10"/>
          <p:cNvSpPr>
            <a:spLocks noGrp="1"/>
          </p:cNvSpPr>
          <p:nvPr>
            <p:ph type="body" sz="quarter" idx="35" hasCustomPrompt="1"/>
          </p:nvPr>
        </p:nvSpPr>
        <p:spPr bwMode="gray">
          <a:xfrm>
            <a:off x="10404000" y="3573566"/>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82" name="Espace réservé du texte 8"/>
          <p:cNvSpPr>
            <a:spLocks noGrp="1"/>
          </p:cNvSpPr>
          <p:nvPr>
            <p:ph type="body" sz="quarter" idx="36" hasCustomPrompt="1"/>
          </p:nvPr>
        </p:nvSpPr>
        <p:spPr bwMode="gray">
          <a:xfrm>
            <a:off x="10404000" y="4498487"/>
            <a:ext cx="1620000" cy="1260000"/>
          </a:xfrm>
        </p:spPr>
        <p:txBody>
          <a:bodyPr anchor="t" anchorCtr="0"/>
          <a:lstStyle>
            <a:lvl1pPr algn="l">
              <a:lnSpc>
                <a:spcPct val="80000"/>
              </a:lnSpc>
              <a:spcAft>
                <a:spcPts val="0"/>
              </a:spcAft>
              <a:defRPr sz="9800">
                <a:solidFill>
                  <a:schemeClr val="accent5"/>
                </a:solidFill>
              </a:defRPr>
            </a:lvl1pPr>
            <a:lvl2pPr algn="l">
              <a:defRPr b="1"/>
            </a:lvl2pPr>
          </a:lstStyle>
          <a:p>
            <a:pPr lvl="0"/>
            <a:r>
              <a:rPr lang="fr-FR" dirty="0"/>
              <a:t>00</a:t>
            </a:r>
          </a:p>
        </p:txBody>
      </p:sp>
      <p:sp>
        <p:nvSpPr>
          <p:cNvPr id="83" name="Espace réservé du texte 10"/>
          <p:cNvSpPr>
            <a:spLocks noGrp="1"/>
          </p:cNvSpPr>
          <p:nvPr>
            <p:ph type="body" sz="quarter" idx="37" hasCustomPrompt="1"/>
          </p:nvPr>
        </p:nvSpPr>
        <p:spPr bwMode="gray">
          <a:xfrm>
            <a:off x="10404000" y="5564419"/>
            <a:ext cx="1620000" cy="720000"/>
          </a:xfrm>
        </p:spPr>
        <p:txBody>
          <a:bodyPr/>
          <a:lstStyle>
            <a:lvl1pPr algn="l">
              <a:lnSpc>
                <a:spcPct val="80000"/>
              </a:lnSpc>
              <a:spcAft>
                <a:spcPts val="0"/>
              </a:spcAft>
              <a:tabLst>
                <a:tab pos="1620000" algn="r"/>
              </a:tabLst>
              <a:defRPr baseline="0">
                <a:solidFill>
                  <a:schemeClr val="accent3"/>
                </a:solidFill>
              </a:defRPr>
            </a:lvl1pPr>
          </a:lstStyle>
          <a:p>
            <a:pPr lvl="0"/>
            <a:r>
              <a:rPr lang="fr-FR" dirty="0"/>
              <a:t>Texte</a:t>
            </a:r>
          </a:p>
        </p:txBody>
      </p:sp>
      <p:sp>
        <p:nvSpPr>
          <p:cNvPr id="84" name="Espace réservé pour une image  6"/>
          <p:cNvSpPr>
            <a:spLocks noGrp="1"/>
          </p:cNvSpPr>
          <p:nvPr>
            <p:ph type="pic" sz="quarter" idx="38" hasCustomPrompt="1"/>
          </p:nvPr>
        </p:nvSpPr>
        <p:spPr bwMode="gray">
          <a:xfrm>
            <a:off x="0" y="0"/>
            <a:ext cx="540000" cy="6858000"/>
          </a:xfrm>
          <a:solidFill>
            <a:schemeClr val="accent6"/>
          </a:solidFill>
        </p:spPr>
        <p:txBody>
          <a:bodyPr tIns="2160000" anchor="ctr" anchorCtr="0"/>
          <a:lstStyle>
            <a:lvl1pPr algn="ctr">
              <a:lnSpc>
                <a:spcPct val="100000"/>
              </a:lnSpc>
              <a:spcAft>
                <a:spcPts val="0"/>
              </a:spcAft>
              <a:defRPr sz="1000"/>
            </a:lvl1pPr>
          </a:lstStyle>
          <a:p>
            <a:r>
              <a:rPr lang="fr-FR" dirty="0"/>
              <a:t>Sélectionner l’icône </a:t>
            </a:r>
            <a:br>
              <a:rPr lang="fr-FR" dirty="0"/>
            </a:br>
            <a:r>
              <a:rPr lang="fr-FR" dirty="0"/>
              <a:t>pour insérer une image</a:t>
            </a:r>
          </a:p>
        </p:txBody>
      </p:sp>
      <p:sp>
        <p:nvSpPr>
          <p:cNvPr id="85" name="Rectangle 84"/>
          <p:cNvSpPr/>
          <p:nvPr userDrawn="1"/>
        </p:nvSpPr>
        <p:spPr bwMode="gray">
          <a:xfrm>
            <a:off x="5400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6" name="Connecteur droit 85"/>
          <p:cNvCxnSpPr/>
          <p:nvPr userDrawn="1"/>
        </p:nvCxnSpPr>
        <p:spPr bwMode="gray">
          <a:xfrm>
            <a:off x="35640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userDrawn="1"/>
        </p:nvCxnSpPr>
        <p:spPr bwMode="gray">
          <a:xfrm>
            <a:off x="57240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userDrawn="1"/>
        </p:nvCxnSpPr>
        <p:spPr bwMode="gray">
          <a:xfrm>
            <a:off x="78840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userDrawn="1"/>
        </p:nvCxnSpPr>
        <p:spPr bwMode="gray">
          <a:xfrm>
            <a:off x="10044000" y="540000"/>
            <a:ext cx="0" cy="579600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26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hapitre">
    <p:spTree>
      <p:nvGrpSpPr>
        <p:cNvPr id="1" name=""/>
        <p:cNvGrpSpPr/>
        <p:nvPr/>
      </p:nvGrpSpPr>
      <p:grpSpPr>
        <a:xfrm>
          <a:off x="0" y="0"/>
          <a:ext cx="0" cy="0"/>
          <a:chOff x="0" y="0"/>
          <a:chExt cx="0" cy="0"/>
        </a:xfrm>
      </p:grpSpPr>
      <p:sp>
        <p:nvSpPr>
          <p:cNvPr id="6" name="Rectangle 5"/>
          <p:cNvSpPr/>
          <p:nvPr userDrawn="1"/>
        </p:nvSpPr>
        <p:spPr bwMode="gray">
          <a:xfrm>
            <a:off x="5172000" y="0"/>
            <a:ext cx="702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texte 8"/>
          <p:cNvSpPr>
            <a:spLocks noGrp="1"/>
          </p:cNvSpPr>
          <p:nvPr>
            <p:ph type="body" sz="quarter" idx="13" hasCustomPrompt="1"/>
          </p:nvPr>
        </p:nvSpPr>
        <p:spPr bwMode="gray">
          <a:xfrm>
            <a:off x="6249599" y="2187000"/>
            <a:ext cx="5940000" cy="2484000"/>
          </a:xfrm>
        </p:spPr>
        <p:txBody>
          <a:bodyPr bIns="0" anchor="ctr" anchorCtr="0"/>
          <a:lstStyle>
            <a:lvl1pPr algn="l">
              <a:lnSpc>
                <a:spcPct val="85000"/>
              </a:lnSpc>
              <a:spcAft>
                <a:spcPts val="0"/>
              </a:spcAft>
              <a:defRPr sz="4500" baseline="0">
                <a:solidFill>
                  <a:schemeClr val="accent5"/>
                </a:solidFill>
              </a:defRPr>
            </a:lvl1pPr>
          </a:lstStyle>
          <a:p>
            <a:pPr lvl="0"/>
            <a:r>
              <a:rPr lang="fr-FR" dirty="0"/>
              <a:t>Texte</a:t>
            </a:r>
          </a:p>
        </p:txBody>
      </p:sp>
      <p:sp>
        <p:nvSpPr>
          <p:cNvPr id="8" name="Titre 1"/>
          <p:cNvSpPr>
            <a:spLocks noGrp="1"/>
          </p:cNvSpPr>
          <p:nvPr>
            <p:ph type="title" hasCustomPrompt="1"/>
          </p:nvPr>
        </p:nvSpPr>
        <p:spPr bwMode="gray">
          <a:xfrm>
            <a:off x="0" y="-1"/>
            <a:ext cx="5169600" cy="6858000"/>
          </a:xfrm>
        </p:spPr>
        <p:txBody>
          <a:bodyPr anchor="ctr" anchorCtr="0"/>
          <a:lstStyle>
            <a:lvl1pPr algn="ctr">
              <a:defRPr sz="25100"/>
            </a:lvl1pPr>
          </a:lstStyle>
          <a:p>
            <a:r>
              <a:rPr lang="fr-FR" dirty="0"/>
              <a:t>00</a:t>
            </a:r>
          </a:p>
        </p:txBody>
      </p:sp>
      <p:sp>
        <p:nvSpPr>
          <p:cNvPr id="9" name="Rectangle 8"/>
          <p:cNvSpPr/>
          <p:nvPr userDrawn="1"/>
        </p:nvSpPr>
        <p:spPr bwMode="gray">
          <a:xfrm>
            <a:off x="51696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bwMode="gray">
          <a:xfrm>
            <a:off x="0" y="6679588"/>
            <a:ext cx="180000" cy="180000"/>
          </a:xfrm>
          <a:ln>
            <a:solidFill>
              <a:schemeClr val="accent1">
                <a:alpha val="0"/>
              </a:schemeClr>
            </a:solidFill>
          </a:ln>
        </p:spPr>
        <p:txBody>
          <a:bodyPr/>
          <a:lstStyle>
            <a:lvl1pPr>
              <a:defRPr sz="100">
                <a:solidFill>
                  <a:schemeClr val="accent1">
                    <a:alpha val="0"/>
                  </a:schemeClr>
                </a:solidFill>
              </a:defRPr>
            </a:lvl1p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352441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lvl1pPr>
              <a:defRPr/>
            </a:lvl1pPr>
          </a:lstStyle>
          <a:p>
            <a:r>
              <a:rPr lang="fr-FR" dirty="0"/>
              <a:t>Titre</a:t>
            </a:r>
            <a:endParaRPr lang="en-GB" dirty="0"/>
          </a:p>
        </p:txBody>
      </p:sp>
      <p:sp>
        <p:nvSpPr>
          <p:cNvPr id="3" name="Espace réservé du contenu 2"/>
          <p:cNvSpPr>
            <a:spLocks noGrp="1"/>
          </p:cNvSpPr>
          <p:nvPr>
            <p:ph idx="1" hasCustomPrompt="1"/>
          </p:nvPr>
        </p:nvSpPr>
        <p:spPr bwMode="gray"/>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endParaRPr lang="en-GB" dirty="0"/>
          </a:p>
        </p:txBody>
      </p:sp>
      <p:sp>
        <p:nvSpPr>
          <p:cNvPr id="7"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8" name="Espace réservé de la date 7"/>
          <p:cNvSpPr>
            <a:spLocks noGrp="1"/>
          </p:cNvSpPr>
          <p:nvPr>
            <p:ph type="dt" sz="half" idx="14"/>
          </p:nvPr>
        </p:nvSpPr>
        <p:spPr bwMode="gray"/>
        <p:txBody>
          <a:bodyPr/>
          <a:lstStyle/>
          <a:p>
            <a:pPr algn="r"/>
            <a:r>
              <a:rPr lang="fr-FR"/>
              <a:t>jour - mois - année</a:t>
            </a:r>
            <a:endParaRPr lang="fr-FR" dirty="0"/>
          </a:p>
        </p:txBody>
      </p:sp>
      <p:sp>
        <p:nvSpPr>
          <p:cNvPr id="9" name="Espace réservé du pied de page 8"/>
          <p:cNvSpPr>
            <a:spLocks noGrp="1"/>
          </p:cNvSpPr>
          <p:nvPr>
            <p:ph type="ftr" sz="quarter" idx="15"/>
          </p:nvPr>
        </p:nvSpPr>
        <p:spPr bwMode="gray"/>
        <p:txBody>
          <a:bodyPr/>
          <a:lstStyle/>
          <a:p>
            <a:r>
              <a:rPr lang="fr-FR"/>
              <a:t>Titre de la présentation</a:t>
            </a:r>
            <a:endParaRPr lang="fr-FR" dirty="0"/>
          </a:p>
        </p:txBody>
      </p:sp>
      <p:sp>
        <p:nvSpPr>
          <p:cNvPr id="10" name="Espace réservé du numéro de diapositive 9"/>
          <p:cNvSpPr>
            <a:spLocks noGrp="1"/>
          </p:cNvSpPr>
          <p:nvPr>
            <p:ph type="sldNum" sz="quarter" idx="16"/>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06829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texte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7"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8"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sp>
        <p:nvSpPr>
          <p:cNvPr id="9" name="Espace réservé du texte 14"/>
          <p:cNvSpPr>
            <a:spLocks noGrp="1"/>
          </p:cNvSpPr>
          <p:nvPr>
            <p:ph type="body" sz="quarter" idx="15" hasCustomPrompt="1"/>
          </p:nvPr>
        </p:nvSpPr>
        <p:spPr bwMode="gray">
          <a:xfrm>
            <a:off x="4896000" y="1666800"/>
            <a:ext cx="3024000" cy="44892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texte 14"/>
          <p:cNvSpPr>
            <a:spLocks noGrp="1"/>
          </p:cNvSpPr>
          <p:nvPr>
            <p:ph type="body" sz="quarter" idx="16" hasCustomPrompt="1"/>
          </p:nvPr>
        </p:nvSpPr>
        <p:spPr bwMode="gray">
          <a:xfrm>
            <a:off x="8100000" y="1666800"/>
            <a:ext cx="3024000" cy="44892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cxnSp>
        <p:nvCxnSpPr>
          <p:cNvPr id="11" name="Connecteur droit 10"/>
          <p:cNvCxnSpPr/>
          <p:nvPr userDrawn="1"/>
        </p:nvCxnSpPr>
        <p:spPr bwMode="gray">
          <a:xfrm>
            <a:off x="4093200" y="1548000"/>
            <a:ext cx="0" cy="460800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09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imag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a:t>jour - mois - année</a:t>
            </a:r>
            <a:endParaRPr lang="fr-FR" dirty="0"/>
          </a:p>
        </p:txBody>
      </p:sp>
      <p:sp>
        <p:nvSpPr>
          <p:cNvPr id="4" name="Espace réservé du pied de page 3"/>
          <p:cNvSpPr>
            <a:spLocks noGrp="1"/>
          </p:cNvSpPr>
          <p:nvPr>
            <p:ph type="ftr" sz="quarter" idx="11"/>
          </p:nvPr>
        </p:nvSpPr>
        <p:spPr bwMode="gray"/>
        <p:txBody>
          <a:bodyPr/>
          <a:lstStyle/>
          <a:p>
            <a:r>
              <a:rPr lang="fr-FR"/>
              <a:t>Titre de la présentation</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6" name="Espace réservé pour une image  6"/>
          <p:cNvSpPr>
            <a:spLocks noGrp="1"/>
          </p:cNvSpPr>
          <p:nvPr>
            <p:ph type="pic" sz="quarter" idx="15" hasCustomPrompt="1"/>
          </p:nvPr>
        </p:nvSpPr>
        <p:spPr bwMode="gray">
          <a:xfrm>
            <a:off x="4103999" y="1548000"/>
            <a:ext cx="7020000" cy="4608000"/>
          </a:xfrm>
          <a:solidFill>
            <a:schemeClr val="accent6"/>
          </a:solidFill>
        </p:spPr>
        <p:txBody>
          <a:bodyPr tIns="1080000" anchor="ctr" anchorCtr="0"/>
          <a:lstStyle>
            <a:lvl1pPr algn="ctr">
              <a:lnSpc>
                <a:spcPct val="100000"/>
              </a:lnSpc>
              <a:spcAft>
                <a:spcPts val="0"/>
              </a:spcAft>
              <a:defRPr/>
            </a:lvl1pPr>
          </a:lstStyle>
          <a:p>
            <a:r>
              <a:rPr lang="fr-FR" dirty="0"/>
              <a:t>Sélectionner l’icône </a:t>
            </a:r>
            <a:br>
              <a:rPr lang="fr-FR" dirty="0"/>
            </a:br>
            <a:r>
              <a:rPr lang="fr-FR" dirty="0"/>
              <a:t>pour insérer une image</a:t>
            </a:r>
          </a:p>
        </p:txBody>
      </p:sp>
      <p:sp>
        <p:nvSpPr>
          <p:cNvPr id="7" name="Espace réservé du texte 7"/>
          <p:cNvSpPr>
            <a:spLocks noGrp="1"/>
          </p:cNvSpPr>
          <p:nvPr>
            <p:ph type="body" sz="quarter" idx="13" hasCustomPrompt="1"/>
          </p:nvPr>
        </p:nvSpPr>
        <p:spPr bwMode="gray">
          <a:xfrm>
            <a:off x="539999" y="937170"/>
            <a:ext cx="10584000" cy="396000"/>
          </a:xfrm>
        </p:spPr>
        <p:txBody>
          <a:bodyPr/>
          <a:lstStyle>
            <a:lvl1pPr algn="l">
              <a:lnSpc>
                <a:spcPct val="100000"/>
              </a:lnSpc>
              <a:defRPr sz="2500" b="0">
                <a:solidFill>
                  <a:schemeClr val="accent3"/>
                </a:solidFill>
              </a:defRPr>
            </a:lvl1pPr>
          </a:lstStyle>
          <a:p>
            <a:pPr lvl="0"/>
            <a:r>
              <a:rPr lang="fr-FR" dirty="0"/>
              <a:t>sous-titre</a:t>
            </a:r>
          </a:p>
        </p:txBody>
      </p:sp>
      <p:sp>
        <p:nvSpPr>
          <p:cNvPr id="8" name="Titre 1"/>
          <p:cNvSpPr>
            <a:spLocks noGrp="1"/>
          </p:cNvSpPr>
          <p:nvPr>
            <p:ph type="title" hasCustomPrompt="1"/>
          </p:nvPr>
        </p:nvSpPr>
        <p:spPr bwMode="gray">
          <a:xfrm>
            <a:off x="540000" y="1"/>
            <a:ext cx="10584000" cy="972000"/>
          </a:xfrm>
        </p:spPr>
        <p:txBody>
          <a:bodyPr/>
          <a:lstStyle>
            <a:lvl1pPr>
              <a:defRPr/>
            </a:lvl1pPr>
          </a:lstStyle>
          <a:p>
            <a:r>
              <a:rPr lang="fr-FR" dirty="0"/>
              <a:t>Titre</a:t>
            </a:r>
          </a:p>
        </p:txBody>
      </p:sp>
      <p:sp>
        <p:nvSpPr>
          <p:cNvPr id="9" name="Espace réservé du texte 9"/>
          <p:cNvSpPr>
            <a:spLocks noGrp="1"/>
          </p:cNvSpPr>
          <p:nvPr>
            <p:ph type="body" sz="quarter" idx="14" hasCustomPrompt="1"/>
          </p:nvPr>
        </p:nvSpPr>
        <p:spPr bwMode="gray">
          <a:xfrm>
            <a:off x="540000" y="2324021"/>
            <a:ext cx="2772000" cy="3830400"/>
          </a:xfrm>
        </p:spPr>
        <p:txBody>
          <a:bodyPr anchor="t" anchorCtr="0"/>
          <a:lstStyle>
            <a:lvl1pPr>
              <a:lnSpc>
                <a:spcPct val="120000"/>
              </a:lnSpc>
              <a:spcAft>
                <a:spcPts val="900"/>
              </a:spcAft>
              <a:defRPr baseline="0"/>
            </a:lvl1pPr>
          </a:lstStyle>
          <a:p>
            <a:pPr lvl="0"/>
            <a:r>
              <a:rPr lang="fr-FR" dirty="0"/>
              <a:t>Texte</a:t>
            </a:r>
          </a:p>
        </p:txBody>
      </p:sp>
    </p:spTree>
    <p:extLst>
      <p:ext uri="{BB962C8B-B14F-4D97-AF65-F5344CB8AC3E}">
        <p14:creationId xmlns:p14="http://schemas.microsoft.com/office/powerpoint/2010/main" val="27711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bwMode="gray">
          <a:xfrm>
            <a:off x="11652000" y="0"/>
            <a:ext cx="54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titre 1"/>
          <p:cNvSpPr>
            <a:spLocks noGrp="1"/>
          </p:cNvSpPr>
          <p:nvPr>
            <p:ph type="title"/>
          </p:nvPr>
        </p:nvSpPr>
        <p:spPr bwMode="gray">
          <a:xfrm>
            <a:off x="540000" y="1"/>
            <a:ext cx="10584000" cy="972000"/>
          </a:xfrm>
          <a:prstGeom prst="rect">
            <a:avLst/>
          </a:prstGeom>
        </p:spPr>
        <p:txBody>
          <a:bodyPr vert="horz" lIns="0" tIns="0" rIns="0" bIns="0" rtlCol="0" anchor="b" anchorCtr="0">
            <a:noAutofit/>
          </a:bodyPr>
          <a:lstStyle/>
          <a:p>
            <a:r>
              <a:rPr lang="fr-FR" noProof="0" dirty="0"/>
              <a:t>Titre</a:t>
            </a:r>
          </a:p>
        </p:txBody>
      </p:sp>
      <p:sp>
        <p:nvSpPr>
          <p:cNvPr id="16" name="Espace réservé du texte 2"/>
          <p:cNvSpPr>
            <a:spLocks noGrp="1"/>
          </p:cNvSpPr>
          <p:nvPr>
            <p:ph type="body" idx="1"/>
          </p:nvPr>
        </p:nvSpPr>
        <p:spPr bwMode="gray">
          <a:xfrm>
            <a:off x="540000" y="1548000"/>
            <a:ext cx="10584000" cy="4608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7" name="Espace réservé de la date 3"/>
          <p:cNvSpPr>
            <a:spLocks noGrp="1"/>
          </p:cNvSpPr>
          <p:nvPr>
            <p:ph type="dt" sz="half" idx="2"/>
          </p:nvPr>
        </p:nvSpPr>
        <p:spPr bwMode="gray">
          <a:xfrm>
            <a:off x="4896000" y="6282000"/>
            <a:ext cx="6228000" cy="576000"/>
          </a:xfrm>
          <a:prstGeom prst="rect">
            <a:avLst/>
          </a:prstGeom>
        </p:spPr>
        <p:txBody>
          <a:bodyPr vert="horz" lIns="0" tIns="0" rIns="0" bIns="0" rtlCol="0" anchor="ctr" anchorCtr="0">
            <a:noAutofit/>
          </a:bodyPr>
          <a:lstStyle>
            <a:lvl1pPr algn="ctr">
              <a:defRPr sz="1200">
                <a:solidFill>
                  <a:schemeClr val="accent1"/>
                </a:solidFill>
              </a:defRPr>
            </a:lvl1pPr>
          </a:lstStyle>
          <a:p>
            <a:pPr algn="r"/>
            <a:r>
              <a:rPr lang="fr-FR"/>
              <a:t>jour - mois - année</a:t>
            </a:r>
            <a:endParaRPr lang="fr-FR" dirty="0"/>
          </a:p>
        </p:txBody>
      </p:sp>
      <p:sp>
        <p:nvSpPr>
          <p:cNvPr id="18" name="Espace réservé du pied de page 4"/>
          <p:cNvSpPr>
            <a:spLocks noGrp="1"/>
          </p:cNvSpPr>
          <p:nvPr>
            <p:ph type="ftr" sz="quarter" idx="3"/>
          </p:nvPr>
        </p:nvSpPr>
        <p:spPr bwMode="gray">
          <a:xfrm>
            <a:off x="0" y="6678000"/>
            <a:ext cx="180000" cy="180000"/>
          </a:xfrm>
          <a:prstGeom prst="rect">
            <a:avLst/>
          </a:prstGeom>
          <a:solidFill>
            <a:schemeClr val="bg1">
              <a:alpha val="0"/>
            </a:schemeClr>
          </a:solidFill>
          <a:ln>
            <a:solidFill>
              <a:schemeClr val="bg1">
                <a:alpha val="0"/>
              </a:schemeClr>
            </a:solidFill>
          </a:ln>
        </p:spPr>
        <p:txBody>
          <a:bodyPr vert="horz" lIns="0" tIns="0" rIns="0" bIns="0" rtlCol="0" anchor="ctr" anchorCtr="0">
            <a:noAutofit/>
          </a:bodyPr>
          <a:lstStyle>
            <a:lvl1pPr algn="ctr">
              <a:defRPr sz="100">
                <a:solidFill>
                  <a:schemeClr val="accent3">
                    <a:alpha val="0"/>
                  </a:schemeClr>
                </a:solidFill>
              </a:defRPr>
            </a:lvl1pPr>
          </a:lstStyle>
          <a:p>
            <a:r>
              <a:rPr lang="fr-FR"/>
              <a:t>Titre de la présentation</a:t>
            </a:r>
            <a:endParaRPr lang="fr-FR" dirty="0"/>
          </a:p>
        </p:txBody>
      </p:sp>
      <p:sp>
        <p:nvSpPr>
          <p:cNvPr id="19" name="Espace réservé du numéro de diapositive 5"/>
          <p:cNvSpPr>
            <a:spLocks noGrp="1"/>
          </p:cNvSpPr>
          <p:nvPr>
            <p:ph type="sldNum" sz="quarter" idx="4"/>
          </p:nvPr>
        </p:nvSpPr>
        <p:spPr bwMode="gray">
          <a:xfrm>
            <a:off x="11652000" y="6282000"/>
            <a:ext cx="540000" cy="576000"/>
          </a:xfrm>
          <a:prstGeom prst="rect">
            <a:avLst/>
          </a:prstGeom>
        </p:spPr>
        <p:txBody>
          <a:bodyPr vert="horz" lIns="0" tIns="0" rIns="0" bIns="0" rtlCol="0" anchor="ctr" anchorCtr="0">
            <a:noAutofit/>
          </a:bodyPr>
          <a:lstStyle>
            <a:lvl1pPr algn="ctr">
              <a:defRPr sz="1200">
                <a:solidFill>
                  <a:schemeClr val="accent5"/>
                </a:solidFill>
              </a:defRPr>
            </a:lvl1pPr>
          </a:lstStyle>
          <a:p>
            <a:fld id="{733122C9-A0B9-462F-8757-0847AD287B63}" type="slidenum">
              <a:rPr lang="fr-FR" smtClean="0"/>
              <a:pPr/>
              <a:t>‹N°›</a:t>
            </a:fld>
            <a:endParaRPr lang="fr-FR" dirty="0"/>
          </a:p>
        </p:txBody>
      </p:sp>
      <p:pic>
        <p:nvPicPr>
          <p:cNvPr id="2" name="Image 1"/>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bwMode="gray">
          <a:xfrm>
            <a:off x="468000" y="6400800"/>
            <a:ext cx="1710010" cy="348362"/>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1" r:id="rId2"/>
    <p:sldLayoutId id="2147483812" r:id="rId3"/>
    <p:sldLayoutId id="2147483813" r:id="rId4"/>
    <p:sldLayoutId id="2147483814" r:id="rId5"/>
    <p:sldLayoutId id="2147483815" r:id="rId6"/>
    <p:sldLayoutId id="2147483810"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Lst>
  <p:hf hdr="0"/>
  <p:txStyles>
    <p:titleStyle>
      <a:lvl1pPr algn="l" defTabSz="1219170" rtl="0" eaLnBrk="1" latinLnBrk="0" hangingPunct="1">
        <a:lnSpc>
          <a:spcPct val="100000"/>
        </a:lnSpc>
        <a:spcBef>
          <a:spcPct val="0"/>
        </a:spcBef>
        <a:buNone/>
        <a:defRPr sz="3500" b="1" kern="1200">
          <a:solidFill>
            <a:schemeClr val="accent1"/>
          </a:solidFill>
          <a:latin typeface="+mj-lt"/>
          <a:ea typeface="+mj-ea"/>
          <a:cs typeface="+mj-cs"/>
        </a:defRPr>
      </a:lvl1pPr>
    </p:titleStyle>
    <p:bodyStyle>
      <a:lvl1pPr marL="0" indent="0" algn="just" defTabSz="1219170" rtl="0" eaLnBrk="1" latinLnBrk="0" hangingPunct="1">
        <a:lnSpc>
          <a:spcPct val="120000"/>
        </a:lnSpc>
        <a:spcBef>
          <a:spcPts val="0"/>
        </a:spcBef>
        <a:spcAft>
          <a:spcPts val="400"/>
        </a:spcAft>
        <a:buFont typeface="Arial" pitchFamily="34" charset="0"/>
        <a:buNone/>
        <a:defRPr sz="1400" b="1" kern="1200">
          <a:solidFill>
            <a:schemeClr val="accent1"/>
          </a:solidFill>
          <a:latin typeface="+mn-lt"/>
          <a:ea typeface="+mn-ea"/>
          <a:cs typeface="+mn-cs"/>
        </a:defRPr>
      </a:lvl1pPr>
      <a:lvl2pPr marL="0" indent="0" algn="just" defTabSz="1219170" rtl="0" eaLnBrk="1" latinLnBrk="0" hangingPunct="1">
        <a:lnSpc>
          <a:spcPct val="120000"/>
        </a:lnSpc>
        <a:spcBef>
          <a:spcPts val="0"/>
        </a:spcBef>
        <a:spcAft>
          <a:spcPts val="400"/>
        </a:spcAft>
        <a:buFont typeface="Arial" pitchFamily="34" charset="0"/>
        <a:buNone/>
        <a:defRPr sz="1400" kern="1200">
          <a:solidFill>
            <a:schemeClr val="accent2"/>
          </a:solidFill>
          <a:latin typeface="+mn-lt"/>
          <a:ea typeface="+mn-ea"/>
          <a:cs typeface="+mn-cs"/>
        </a:defRPr>
      </a:lvl2pPr>
      <a:lvl3pPr marL="180000" indent="-180000" algn="l" defTabSz="1219170" rtl="0" eaLnBrk="1" latinLnBrk="0" hangingPunct="1">
        <a:lnSpc>
          <a:spcPct val="120000"/>
        </a:lnSpc>
        <a:spcBef>
          <a:spcPts val="0"/>
        </a:spcBef>
        <a:buSzPct val="100000"/>
        <a:buFont typeface="Arial" pitchFamily="34" charset="0"/>
        <a:buChar char="-"/>
        <a:defRPr sz="1400" kern="1200">
          <a:solidFill>
            <a:schemeClr val="accent2"/>
          </a:solidFill>
          <a:latin typeface="+mn-lt"/>
          <a:ea typeface="+mn-ea"/>
          <a:cs typeface="+mn-cs"/>
        </a:defRPr>
      </a:lvl3pPr>
      <a:lvl4pPr marL="360000" indent="-180000" algn="l" defTabSz="1219170" rtl="0" eaLnBrk="1" latinLnBrk="0" hangingPunct="1">
        <a:lnSpc>
          <a:spcPct val="120000"/>
        </a:lnSpc>
        <a:spcBef>
          <a:spcPts val="0"/>
        </a:spcBef>
        <a:buSzPct val="100000"/>
        <a:buFont typeface="Arial" pitchFamily="34" charset="0"/>
        <a:buChar char="•"/>
        <a:defRPr sz="1200" kern="1200">
          <a:solidFill>
            <a:schemeClr val="accent2"/>
          </a:solidFill>
          <a:latin typeface="+mn-lt"/>
          <a:ea typeface="+mn-ea"/>
          <a:cs typeface="+mn-cs"/>
        </a:defRPr>
      </a:lvl4pPr>
      <a:lvl5pPr marL="540000" indent="-180000" algn="l" defTabSz="265113" rtl="0" eaLnBrk="1" latinLnBrk="0" hangingPunct="1">
        <a:lnSpc>
          <a:spcPct val="120000"/>
        </a:lnSpc>
        <a:spcBef>
          <a:spcPts val="0"/>
        </a:spcBef>
        <a:buSzPct val="100000"/>
        <a:buFont typeface="Wingdings" pitchFamily="2" charset="2"/>
        <a:buChar char="§"/>
        <a:defRPr sz="1000"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codes/article_lc/LEGIARTI000006304470/"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legifrance.gouv.fr/jorf/article_jo/JORFARTI00004463768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france.gouv.fr/jorf/id/JORFTEXT000044044176" TargetMode="External"/><Relationship Id="rId2" Type="http://schemas.openxmlformats.org/officeDocument/2006/relationships/hyperlink" Target="https://www.legifrance.gouv.fr/jorf/article_jo/JORFARTI000044637753"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france.gouv.fr/jorf/article_jo/JORFARTI000044637665"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hyperlink" Target="https://bofip.impots.gouv.fr/bofip/12679-PGP.html/identifiant%3DBOI-IS-BASE-80-10-20211215" TargetMode="External"/><Relationship Id="rId4" Type="http://schemas.openxmlformats.org/officeDocument/2006/relationships/hyperlink" Target="https://www.legifrance.gouv.fr/codes/article_lc/LEGIARTI000040339915"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jorf/article_jo/JORFARTI000044637666"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5" Type="http://schemas.openxmlformats.org/officeDocument/2006/relationships/hyperlink" Target="https://www.legifrance.gouv.fr/codes/article_lc/LEGIARTI000044988676/2022-01-01/" TargetMode="External"/><Relationship Id="rId4" Type="http://schemas.openxmlformats.org/officeDocument/2006/relationships/hyperlink" Target="https://www.legifrance.gouv.fr/codes/article_lc/LEGIARTI000037991326/2018-12-3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france.gouv.fr/jorf/article_jo/JORFARTI000044637753"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www.legifrance.gouv.fr/codes/article_lc/LEGIARTI000043012937" TargetMode="External"/><Relationship Id="rId4" Type="http://schemas.openxmlformats.org/officeDocument/2006/relationships/hyperlink" Target="https://www.assemblee-nationale.fr/dyn/15/textes/l15b4482_projet-loi#__RefHeading___Toc31638_3047794689"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jorf/article_jo/JORFARTI000044637757"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s://www.legifrance.gouv.fr/codes/article_lc/LEGIARTI000044922780/" TargetMode="External"/><Relationship Id="rId2" Type="http://schemas.openxmlformats.org/officeDocument/2006/relationships/hyperlink" Target="https://www.legifrance.gouv.fr/jorf/article_jo/JORFARTI000044637727" TargetMode="External"/><Relationship Id="rId1" Type="http://schemas.openxmlformats.org/officeDocument/2006/relationships/slideLayout" Target="../slideLayouts/slideLayout7.xml"/><Relationship Id="rId4" Type="http://schemas.openxmlformats.org/officeDocument/2006/relationships/hyperlink" Target="https://eur-lex.europa.eu/legal-content/FR/TXT/PDF/?uri=OJ:C:2014:198:FULL&amp;from=F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legifrance.gouv.fr/jorf/article_jo/JORFARTI000044637727"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legifrance.gouv.fr/codes/article_lc/LEGIARTI000042882193" TargetMode="External"/><Relationship Id="rId2" Type="http://schemas.openxmlformats.org/officeDocument/2006/relationships/hyperlink" Target="https://www.legifrance.gouv.fr/jorf/article_jo/JORFARTI000044637741"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legifrance.gouv.fr/codes/article_lc/LEGIARTI000043138353/"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www.legifrance.gouv.fr/jorf/article_jo/JORFARTI00004463774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legifrance.gouv.fr/jorf/article_jo/JORFARTI000044637768" TargetMode="External"/><Relationship Id="rId2" Type="http://schemas.openxmlformats.org/officeDocument/2006/relationships/hyperlink" Target="https://www.legifrance.gouv.fr/codes/article_lc/LEGIARTI000036588656/"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ifrance.gouv.fr/codes/article_lc/LEGIARTI000042910917/"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www.legifrance.gouv.fr/codes/article_lc/LEGIARTI000043012937" TargetMode="External"/><Relationship Id="rId4" Type="http://schemas.openxmlformats.org/officeDocument/2006/relationships/hyperlink" Target="Article%20266%20quinquies%20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7.xml"/><Relationship Id="rId4" Type="http://schemas.openxmlformats.org/officeDocument/2006/relationships/slide" Target="slide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france.gouv.fr/WAspad/UnTexteDeJorf?numjo=ECOX2126830L"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hyperlink" Target="https://www.legifrance.gouv.fr/download/pdf?id=tuJ-YzZKSB-nAqvlqBHix-1pWrS6r3xlNl0T8Bw0saA=" TargetMode="External"/><Relationship Id="rId5" Type="http://schemas.openxmlformats.org/officeDocument/2006/relationships/hyperlink" Target="http://www.senat.fr/dossier-legislatif/pjlf2022.html" TargetMode="External"/><Relationship Id="rId4" Type="http://schemas.openxmlformats.org/officeDocument/2006/relationships/hyperlink" Target="https://www.assemblee-nationale.fr/dyn/15/dossiers/alt/plf_2022"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legifrance.gouv.fr/codes/article_lc/LEGIARTI000041468071/"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hyperlink" Target="https://portail.lacooperationagricole.coop/juricoop/imageProvider.aspx?private_resource=2084893&amp;fn=Flash%20Juricoop%20N%202021-07-02-Courrier%20de%20la%20DLF%20%c3%a0%20LCA%20sur%20les%20titres%20participatifs.pdf&amp;u=1958406" TargetMode="Externa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hyperlink" Target="mailto:vfernandez@lacoopagri.coop"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4.xml"/><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7.xml"/><Relationship Id="rId4" Type="http://schemas.openxmlformats.org/officeDocument/2006/relationships/slide" Target="slide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juricaf.org/arret/FRANCE-COURADMINISTRATIVEDAPPELDENANTES-20210528-19NT03579" TargetMode="External"/><Relationship Id="rId2" Type="http://schemas.openxmlformats.org/officeDocument/2006/relationships/hyperlink" Target="https://www.legifrance.gouv.fr/jorf/article_jo/JORFARTI000044637681"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codes/article_lc/LEGIARTI000038046954/" TargetMode="External"/><Relationship Id="rId2" Type="http://schemas.openxmlformats.org/officeDocument/2006/relationships/hyperlink" Target="https://www.legifrance.gouv.fr/jorf/article_jo/JORFARTI000044637681" TargetMode="External"/><Relationship Id="rId1" Type="http://schemas.openxmlformats.org/officeDocument/2006/relationships/slideLayout" Target="../slideLayouts/slideLayout7.xml"/><Relationship Id="rId4" Type="http://schemas.openxmlformats.org/officeDocument/2006/relationships/hyperlink" Target="https://www.legifrance.gouv.fr/codes/article_lc/LEGIARTI00004498380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jorf/article_jo/JORFARTI000044637681" TargetMode="External"/><Relationship Id="rId2" Type="http://schemas.openxmlformats.org/officeDocument/2006/relationships/hyperlink" Target="https://www.legifrance.gouv.fr/codes/article_lc/LEGIARTI00004146758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4078982" y="3950390"/>
            <a:ext cx="7329600" cy="576064"/>
          </a:xfrm>
        </p:spPr>
        <p:txBody>
          <a:bodyPr/>
          <a:lstStyle/>
          <a:p>
            <a:r>
              <a:rPr lang="fr-FR" dirty="0"/>
              <a:t>Vanessa Fernandez </a:t>
            </a:r>
          </a:p>
        </p:txBody>
      </p:sp>
      <p:sp>
        <p:nvSpPr>
          <p:cNvPr id="4" name="Titre 3"/>
          <p:cNvSpPr>
            <a:spLocks noGrp="1"/>
          </p:cNvSpPr>
          <p:nvPr>
            <p:ph type="title"/>
          </p:nvPr>
        </p:nvSpPr>
        <p:spPr>
          <a:xfrm>
            <a:off x="4078982" y="2225130"/>
            <a:ext cx="7185584" cy="873962"/>
          </a:xfrm>
        </p:spPr>
        <p:txBody>
          <a:bodyPr/>
          <a:lstStyle/>
          <a:p>
            <a:r>
              <a:rPr lang="fr-FR" dirty="0"/>
              <a:t>actualité fiscale</a:t>
            </a:r>
          </a:p>
        </p:txBody>
      </p:sp>
      <p:sp>
        <p:nvSpPr>
          <p:cNvPr id="2" name="Espace réservé de la date 1"/>
          <p:cNvSpPr>
            <a:spLocks noGrp="1"/>
          </p:cNvSpPr>
          <p:nvPr>
            <p:ph type="dt" sz="half" idx="10"/>
          </p:nvPr>
        </p:nvSpPr>
        <p:spPr>
          <a:xfrm>
            <a:off x="4222998" y="4561478"/>
            <a:ext cx="7329600" cy="288000"/>
          </a:xfrm>
        </p:spPr>
        <p:txBody>
          <a:bodyPr/>
          <a:lstStyle/>
          <a:p>
            <a:pPr algn="l"/>
            <a:r>
              <a:rPr lang="fr-FR" dirty="0"/>
              <a:t>20 janvier 2022</a:t>
            </a:r>
          </a:p>
        </p:txBody>
      </p:sp>
      <p:sp>
        <p:nvSpPr>
          <p:cNvPr id="3" name="Espace réservé du pied de page 2"/>
          <p:cNvSpPr>
            <a:spLocks noGrp="1"/>
          </p:cNvSpPr>
          <p:nvPr>
            <p:ph type="ftr" sz="quarter" idx="11"/>
          </p:nvPr>
        </p:nvSpPr>
        <p:spPr/>
        <p:txBody>
          <a:bodyPr/>
          <a:lstStyle/>
          <a:p>
            <a:r>
              <a:rPr lang="fr-FR"/>
              <a:t>Titre de la présentation</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207537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EE786-D815-43F5-8E12-A120273B4906}"/>
              </a:ext>
            </a:extLst>
          </p:cNvPr>
          <p:cNvSpPr>
            <a:spLocks noGrp="1"/>
          </p:cNvSpPr>
          <p:nvPr>
            <p:ph type="title"/>
          </p:nvPr>
        </p:nvSpPr>
        <p:spPr>
          <a:xfrm>
            <a:off x="540000" y="1"/>
            <a:ext cx="10584000" cy="693489"/>
          </a:xfrm>
        </p:spPr>
        <p:txBody>
          <a:bodyPr/>
          <a:lstStyle/>
          <a:p>
            <a:r>
              <a:rPr lang="fr-FR" dirty="0"/>
              <a:t>Autoliquidation de la TVA à l’importation </a:t>
            </a:r>
          </a:p>
        </p:txBody>
      </p:sp>
      <p:sp>
        <p:nvSpPr>
          <p:cNvPr id="3" name="Espace réservé du contenu 2">
            <a:extLst>
              <a:ext uri="{FF2B5EF4-FFF2-40B4-BE49-F238E27FC236}">
                <a16:creationId xmlns:a16="http://schemas.microsoft.com/office/drawing/2014/main" id="{648F5E6A-BB86-41E8-86B8-E7B7AC57D8F6}"/>
              </a:ext>
            </a:extLst>
          </p:cNvPr>
          <p:cNvSpPr>
            <a:spLocks noGrp="1"/>
          </p:cNvSpPr>
          <p:nvPr>
            <p:ph idx="1"/>
          </p:nvPr>
        </p:nvSpPr>
        <p:spPr>
          <a:xfrm>
            <a:off x="1126654" y="1629594"/>
            <a:ext cx="9649072" cy="4176464"/>
          </a:xfrm>
          <a:solidFill>
            <a:schemeClr val="accent1">
              <a:lumMod val="50000"/>
              <a:lumOff val="50000"/>
            </a:schemeClr>
          </a:solidFill>
          <a:ln>
            <a:solidFill>
              <a:schemeClr val="accent1"/>
            </a:solidFill>
          </a:ln>
        </p:spPr>
        <p:txBody>
          <a:bodyPr/>
          <a:lstStyle/>
          <a:p>
            <a:pPr algn="ctr"/>
            <a:r>
              <a:rPr lang="fr-FR" sz="2400" u="sng" dirty="0">
                <a:solidFill>
                  <a:schemeClr val="tx1"/>
                </a:solidFill>
              </a:rPr>
              <a:t>Nouveaux aménagements</a:t>
            </a:r>
            <a:endParaRPr lang="fr-FR" sz="2400" b="0" dirty="0">
              <a:solidFill>
                <a:schemeClr val="tx1"/>
              </a:solidFill>
            </a:endParaRPr>
          </a:p>
          <a:p>
            <a:pPr marL="342900" indent="-342900">
              <a:buFont typeface="Arial" panose="020B0604020202020204" pitchFamily="34" charset="0"/>
              <a:buChar char="•"/>
            </a:pPr>
            <a:r>
              <a:rPr lang="fr-FR" sz="2000" b="0" dirty="0">
                <a:solidFill>
                  <a:schemeClr val="tx1"/>
                </a:solidFill>
              </a:rPr>
              <a:t>La possibilité pour les redevables soumis au régime réel normal qui souscrivent des déclarations mensuelles de TVA de bénéficier d’un report de la déclaration des importations et sorties de régimes d’entrepôt fiscal est supprimé. Cette possibilité avait été prévue par la LF 2019 et </a:t>
            </a:r>
            <a:r>
              <a:rPr lang="fr-FR" sz="2000" u="sng" dirty="0">
                <a:solidFill>
                  <a:schemeClr val="tx1"/>
                </a:solidFill>
              </a:rPr>
              <a:t>entre en vigueur le 1er janvier 2022</a:t>
            </a:r>
          </a:p>
          <a:p>
            <a:endParaRPr lang="fr-FR" sz="2000" u="sng" dirty="0">
              <a:solidFill>
                <a:schemeClr val="tx1"/>
              </a:solidFill>
            </a:endParaRPr>
          </a:p>
          <a:p>
            <a:pPr marL="342900" indent="-342900">
              <a:buFont typeface="Arial" panose="020B0604020202020204" pitchFamily="34" charset="0"/>
              <a:buChar char="•"/>
            </a:pPr>
            <a:r>
              <a:rPr lang="fr-FR" sz="2000" b="0" dirty="0">
                <a:solidFill>
                  <a:schemeClr val="tx1"/>
                </a:solidFill>
              </a:rPr>
              <a:t>La dénomination sociale est supprimée des éléments que l’assujetti redevable de la TVA à l’importation doivent communiquer à l’administration des douanes (</a:t>
            </a:r>
            <a:r>
              <a:rPr lang="fr-FR" sz="2000" b="0" dirty="0">
                <a:solidFill>
                  <a:schemeClr val="tx1"/>
                </a:solidFill>
                <a:hlinkClick r:id="rId3">
                  <a:extLst>
                    <a:ext uri="{A12FA001-AC4F-418D-AE19-62706E023703}">
                      <ahyp:hlinkClr xmlns:ahyp="http://schemas.microsoft.com/office/drawing/2018/hyperlinkcolor" val="tx"/>
                    </a:ext>
                  </a:extLst>
                </a:hlinkClick>
              </a:rPr>
              <a:t>art. 293 A, 3 du CGI</a:t>
            </a:r>
            <a:r>
              <a:rPr lang="fr-FR" sz="2000" b="0" dirty="0">
                <a:solidFill>
                  <a:schemeClr val="tx1"/>
                </a:solidFill>
              </a:rPr>
              <a:t>). Seul exigence, en plus des informations permettant de constater la base imposable de l’importation, est </a:t>
            </a:r>
            <a:r>
              <a:rPr lang="fr-FR" sz="2000" dirty="0">
                <a:solidFill>
                  <a:schemeClr val="tx1"/>
                </a:solidFill>
              </a:rPr>
              <a:t>le numéro de TVA intracommunautaire</a:t>
            </a:r>
          </a:p>
          <a:p>
            <a:endParaRPr lang="fr-FR" sz="2400" b="0" dirty="0">
              <a:solidFill>
                <a:schemeClr val="bg1"/>
              </a:solidFill>
            </a:endParaRPr>
          </a:p>
        </p:txBody>
      </p:sp>
      <p:sp>
        <p:nvSpPr>
          <p:cNvPr id="4" name="Espace réservé du texte 3">
            <a:extLst>
              <a:ext uri="{FF2B5EF4-FFF2-40B4-BE49-F238E27FC236}">
                <a16:creationId xmlns:a16="http://schemas.microsoft.com/office/drawing/2014/main" id="{94770A2E-4743-4050-AA3F-AE814EBD05FB}"/>
              </a:ext>
            </a:extLst>
          </p:cNvPr>
          <p:cNvSpPr>
            <a:spLocks noGrp="1"/>
          </p:cNvSpPr>
          <p:nvPr>
            <p:ph type="body" sz="quarter" idx="13"/>
          </p:nvPr>
        </p:nvSpPr>
        <p:spPr>
          <a:xfrm>
            <a:off x="618575" y="719426"/>
            <a:ext cx="10584000" cy="396000"/>
          </a:xfrm>
        </p:spPr>
        <p:txBody>
          <a:bodyPr/>
          <a:lstStyle/>
          <a:p>
            <a:r>
              <a:rPr lang="fr-FR" dirty="0">
                <a:hlinkClick r:id="rId4"/>
              </a:rPr>
              <a:t>Article 30, I-13°, 18°, 19° et 23°</a:t>
            </a:r>
            <a:endParaRPr lang="fr-FR" dirty="0"/>
          </a:p>
        </p:txBody>
      </p:sp>
      <p:sp>
        <p:nvSpPr>
          <p:cNvPr id="5" name="Espace réservé de la date 4">
            <a:extLst>
              <a:ext uri="{FF2B5EF4-FFF2-40B4-BE49-F238E27FC236}">
                <a16:creationId xmlns:a16="http://schemas.microsoft.com/office/drawing/2014/main" id="{891C5DAF-9D9E-405B-9951-5FADB9EE0C15}"/>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C0C78A1C-DDD9-4864-8EA4-76416B54F9A5}"/>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4FC3F7CF-DDBB-4478-ADCB-99E8BD2D7C07}"/>
              </a:ext>
            </a:extLst>
          </p:cNvPr>
          <p:cNvSpPr>
            <a:spLocks noGrp="1"/>
          </p:cNvSpPr>
          <p:nvPr>
            <p:ph type="sldNum" sz="quarter" idx="16"/>
          </p:nvPr>
        </p:nvSpPr>
        <p:spPr/>
        <p:txBody>
          <a:bodyPr/>
          <a:lstStyle/>
          <a:p>
            <a:fld id="{733122C9-A0B9-462F-8757-0847AD287B63}" type="slidenum">
              <a:rPr lang="fr-FR" smtClean="0"/>
              <a:pPr/>
              <a:t>10</a:t>
            </a:fld>
            <a:endParaRPr lang="fr-FR" dirty="0"/>
          </a:p>
        </p:txBody>
      </p:sp>
    </p:spTree>
    <p:extLst>
      <p:ext uri="{BB962C8B-B14F-4D97-AF65-F5344CB8AC3E}">
        <p14:creationId xmlns:p14="http://schemas.microsoft.com/office/powerpoint/2010/main" val="421718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2C08E0B-DF3C-4551-A355-8905B8BB0E43}"/>
              </a:ext>
            </a:extLst>
          </p:cNvPr>
          <p:cNvSpPr>
            <a:spLocks noGrp="1"/>
          </p:cNvSpPr>
          <p:nvPr>
            <p:ph type="dt" sz="half" idx="10"/>
          </p:nvPr>
        </p:nvSpPr>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3E96BFFA-0E40-41EA-BC81-86761DEA0063}"/>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4AAD014F-0CFB-4CFD-98D0-E035B95047B4}"/>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5" name="Espace réservé du texte 4">
            <a:extLst>
              <a:ext uri="{FF2B5EF4-FFF2-40B4-BE49-F238E27FC236}">
                <a16:creationId xmlns:a16="http://schemas.microsoft.com/office/drawing/2014/main" id="{3967AE0B-A60E-499E-8E33-996FBD7C4435}"/>
              </a:ext>
            </a:extLst>
          </p:cNvPr>
          <p:cNvSpPr>
            <a:spLocks noGrp="1"/>
          </p:cNvSpPr>
          <p:nvPr>
            <p:ph type="body" sz="quarter" idx="13"/>
          </p:nvPr>
        </p:nvSpPr>
        <p:spPr>
          <a:xfrm>
            <a:off x="694606" y="738093"/>
            <a:ext cx="10584000" cy="396000"/>
          </a:xfrm>
        </p:spPr>
        <p:txBody>
          <a:bodyPr/>
          <a:lstStyle/>
          <a:p>
            <a:r>
              <a:rPr lang="fr-FR" dirty="0">
                <a:hlinkClick r:id="rId2"/>
              </a:rPr>
              <a:t>Article 95 LF 2022</a:t>
            </a:r>
            <a:endParaRPr lang="fr-FR" dirty="0"/>
          </a:p>
        </p:txBody>
      </p:sp>
      <p:sp>
        <p:nvSpPr>
          <p:cNvPr id="6" name="Titre 5">
            <a:extLst>
              <a:ext uri="{FF2B5EF4-FFF2-40B4-BE49-F238E27FC236}">
                <a16:creationId xmlns:a16="http://schemas.microsoft.com/office/drawing/2014/main" id="{3B19BEFB-25FF-4BB0-A331-7F18E5EF0E5C}"/>
              </a:ext>
            </a:extLst>
          </p:cNvPr>
          <p:cNvSpPr>
            <a:spLocks noGrp="1"/>
          </p:cNvSpPr>
          <p:nvPr>
            <p:ph type="title"/>
          </p:nvPr>
        </p:nvSpPr>
        <p:spPr>
          <a:xfrm>
            <a:off x="672421" y="862521"/>
            <a:ext cx="10584000" cy="396000"/>
          </a:xfrm>
        </p:spPr>
        <p:txBody>
          <a:bodyPr/>
          <a:lstStyle/>
          <a:p>
            <a:r>
              <a:rPr lang="fr-FR" altLang="fr-FR" sz="2400" dirty="0"/>
              <a:t>Ratification de l’ordonnance relative à la généralisation de la facturation électronique dans les transactions entre assujettis à la TVA</a:t>
            </a:r>
            <a:br>
              <a:rPr lang="fr-FR" altLang="fr-FR" sz="3600" dirty="0">
                <a:solidFill>
                  <a:srgbClr val="0098E1"/>
                </a:solidFill>
                <a:latin typeface="Montserrat" panose="00000500000000000000" pitchFamily="2" charset="0"/>
              </a:rPr>
            </a:br>
            <a:endParaRPr lang="fr-FR" dirty="0"/>
          </a:p>
        </p:txBody>
      </p:sp>
      <p:sp>
        <p:nvSpPr>
          <p:cNvPr id="17" name="ZoneTexte 16">
            <a:extLst>
              <a:ext uri="{FF2B5EF4-FFF2-40B4-BE49-F238E27FC236}">
                <a16:creationId xmlns:a16="http://schemas.microsoft.com/office/drawing/2014/main" id="{BF9CBA27-FD7D-4B37-AB6B-F5F24CFA2ADE}"/>
              </a:ext>
            </a:extLst>
          </p:cNvPr>
          <p:cNvSpPr txBox="1"/>
          <p:nvPr/>
        </p:nvSpPr>
        <p:spPr>
          <a:xfrm>
            <a:off x="803206" y="1197546"/>
            <a:ext cx="10584000" cy="5632311"/>
          </a:xfrm>
          <a:prstGeom prst="rect">
            <a:avLst/>
          </a:prstGeom>
          <a:noFill/>
        </p:spPr>
        <p:txBody>
          <a:bodyPr wrap="square">
            <a:spAutoFit/>
          </a:bodyPr>
          <a:lstStyle/>
          <a:p>
            <a:pPr marL="342900" indent="-342900" algn="just">
              <a:buFont typeface="Arial" panose="020B0604020202020204" pitchFamily="34" charset="0"/>
              <a:buChar char="•"/>
            </a:pPr>
            <a:r>
              <a:rPr lang="fr-FR" sz="1800" b="1" i="0" dirty="0">
                <a:solidFill>
                  <a:srgbClr val="000000"/>
                </a:solidFill>
                <a:effectLst/>
                <a:latin typeface="+mj-lt"/>
                <a:hlinkClick r:id="rId3">
                  <a:extLst>
                    <a:ext uri="{A12FA001-AC4F-418D-AE19-62706E023703}">
                      <ahyp:hlinkClr xmlns:ahyp="http://schemas.microsoft.com/office/drawing/2018/hyperlinkcolor" val="tx"/>
                    </a:ext>
                  </a:extLst>
                </a:hlinkClick>
              </a:rPr>
              <a:t>Le gouvernement a publié une </a:t>
            </a:r>
            <a:r>
              <a:rPr lang="fr-FR" sz="1800" b="1" dirty="0">
                <a:solidFill>
                  <a:srgbClr val="000000"/>
                </a:solidFill>
                <a:latin typeface="+mj-lt"/>
                <a:hlinkClick r:id="rId3">
                  <a:extLst>
                    <a:ext uri="{A12FA001-AC4F-418D-AE19-62706E023703}">
                      <ahyp:hlinkClr xmlns:ahyp="http://schemas.microsoft.com/office/drawing/2018/hyperlinkcolor" val="tx"/>
                    </a:ext>
                  </a:extLst>
                </a:hlinkClick>
              </a:rPr>
              <a:t>o</a:t>
            </a:r>
            <a:r>
              <a:rPr lang="fr-FR" sz="1800" b="1" i="0" dirty="0">
                <a:effectLst/>
                <a:latin typeface="+mj-lt"/>
                <a:hlinkClick r:id="rId3">
                  <a:extLst>
                    <a:ext uri="{A12FA001-AC4F-418D-AE19-62706E023703}">
                      <ahyp:hlinkClr xmlns:ahyp="http://schemas.microsoft.com/office/drawing/2018/hyperlinkcolor" val="tx"/>
                    </a:ext>
                  </a:extLst>
                </a:hlinkClick>
              </a:rPr>
              <a:t>rdonnance n° 2021-1190 du 15 septembre 2021</a:t>
            </a:r>
            <a:r>
              <a:rPr lang="fr-FR" sz="1800" b="1" i="0" dirty="0">
                <a:effectLst/>
                <a:latin typeface="+mj-lt"/>
              </a:rPr>
              <a:t> </a:t>
            </a:r>
            <a:r>
              <a:rPr lang="fr-FR" sz="1800" i="0" dirty="0">
                <a:effectLst/>
                <a:latin typeface="+mj-lt"/>
              </a:rPr>
              <a:t>relative à la généralisation de la facturation électronique dans les transactions entre assujettis à la TVA et à la transmission des données de transaction.</a:t>
            </a:r>
          </a:p>
          <a:p>
            <a:pPr algn="just"/>
            <a:endParaRPr lang="fr-FR" sz="1800" i="0" dirty="0">
              <a:effectLst/>
              <a:latin typeface="+mj-lt"/>
            </a:endParaRPr>
          </a:p>
          <a:p>
            <a:pPr marL="342900" indent="-342900" algn="just">
              <a:buFont typeface="Arial" panose="020B0604020202020204" pitchFamily="34" charset="0"/>
              <a:buChar char="•"/>
            </a:pPr>
            <a:r>
              <a:rPr lang="fr-FR" sz="1800" b="1" dirty="0">
                <a:latin typeface="+mj-lt"/>
              </a:rPr>
              <a:t>Cet article ratifie l’ordonnance.</a:t>
            </a:r>
          </a:p>
          <a:p>
            <a:pPr algn="just"/>
            <a:endParaRPr lang="fr-FR" sz="1800" dirty="0">
              <a:latin typeface="+mj-lt"/>
            </a:endParaRPr>
          </a:p>
          <a:p>
            <a:pPr marL="342900" indent="-342900" algn="just">
              <a:buFont typeface="Arial" panose="020B0604020202020204" pitchFamily="34" charset="0"/>
              <a:buChar char="•"/>
            </a:pPr>
            <a:r>
              <a:rPr lang="fr-FR" sz="1800" b="1" dirty="0">
                <a:solidFill>
                  <a:schemeClr val="accent2">
                    <a:lumMod val="75000"/>
                  </a:schemeClr>
                </a:solidFill>
                <a:latin typeface="+mj-lt"/>
              </a:rPr>
              <a:t>La mise en œuvre de ces mesures, </a:t>
            </a:r>
            <a:r>
              <a:rPr lang="fr-FR" sz="1800" dirty="0">
                <a:solidFill>
                  <a:schemeClr val="accent2">
                    <a:lumMod val="75000"/>
                  </a:schemeClr>
                </a:solidFill>
                <a:latin typeface="+mj-lt"/>
              </a:rPr>
              <a:t>initialement prévue au cours des années 2023 à 2025, </a:t>
            </a:r>
            <a:r>
              <a:rPr lang="fr-FR" sz="1800" b="1" dirty="0">
                <a:solidFill>
                  <a:schemeClr val="accent2">
                    <a:lumMod val="75000"/>
                  </a:schemeClr>
                </a:solidFill>
                <a:latin typeface="+mj-lt"/>
              </a:rPr>
              <a:t>est retardée aux années 2024 à 2026, selon le calendrier suivant : </a:t>
            </a:r>
          </a:p>
          <a:p>
            <a:pPr algn="just"/>
            <a:r>
              <a:rPr lang="fr-FR" sz="1800" b="1" dirty="0">
                <a:solidFill>
                  <a:schemeClr val="accent2">
                    <a:lumMod val="75000"/>
                  </a:schemeClr>
                </a:solidFill>
                <a:latin typeface="+mj-lt"/>
              </a:rPr>
              <a:t>	- à compter du 1</a:t>
            </a:r>
            <a:r>
              <a:rPr lang="fr-FR" sz="1800" b="1" baseline="30000" dirty="0">
                <a:solidFill>
                  <a:schemeClr val="accent2">
                    <a:lumMod val="75000"/>
                  </a:schemeClr>
                </a:solidFill>
                <a:latin typeface="+mj-lt"/>
              </a:rPr>
              <a:t>er</a:t>
            </a:r>
            <a:r>
              <a:rPr lang="fr-FR" sz="1800" b="1" dirty="0">
                <a:solidFill>
                  <a:schemeClr val="accent2">
                    <a:lumMod val="75000"/>
                  </a:schemeClr>
                </a:solidFill>
                <a:latin typeface="+mj-lt"/>
              </a:rPr>
              <a:t> juillet 2024 (pour les grandes entreprises) ;</a:t>
            </a:r>
          </a:p>
          <a:p>
            <a:pPr algn="just"/>
            <a:r>
              <a:rPr lang="fr-FR" sz="1800" b="1" dirty="0">
                <a:solidFill>
                  <a:schemeClr val="accent2">
                    <a:lumMod val="75000"/>
                  </a:schemeClr>
                </a:solidFill>
                <a:latin typeface="+mj-lt"/>
              </a:rPr>
              <a:t>	- à compter du 1</a:t>
            </a:r>
            <a:r>
              <a:rPr lang="fr-FR" sz="1800" b="1" baseline="30000" dirty="0">
                <a:solidFill>
                  <a:schemeClr val="accent2">
                    <a:lumMod val="75000"/>
                  </a:schemeClr>
                </a:solidFill>
                <a:latin typeface="+mj-lt"/>
              </a:rPr>
              <a:t>er</a:t>
            </a:r>
            <a:r>
              <a:rPr lang="fr-FR" sz="1800" b="1" dirty="0">
                <a:solidFill>
                  <a:schemeClr val="accent2">
                    <a:lumMod val="75000"/>
                  </a:schemeClr>
                </a:solidFill>
                <a:latin typeface="+mj-lt"/>
              </a:rPr>
              <a:t> janvier 2025 (pour les entreprises de tailles intermédiaires) ;</a:t>
            </a:r>
          </a:p>
          <a:p>
            <a:pPr algn="just"/>
            <a:r>
              <a:rPr lang="fr-FR" sz="1800" b="1" dirty="0">
                <a:solidFill>
                  <a:schemeClr val="accent2">
                    <a:lumMod val="75000"/>
                  </a:schemeClr>
                </a:solidFill>
                <a:latin typeface="+mj-lt"/>
              </a:rPr>
              <a:t>	- à compter du 1</a:t>
            </a:r>
            <a:r>
              <a:rPr lang="fr-FR" sz="1800" b="1" baseline="30000" dirty="0">
                <a:solidFill>
                  <a:schemeClr val="accent2">
                    <a:lumMod val="75000"/>
                  </a:schemeClr>
                </a:solidFill>
                <a:latin typeface="+mj-lt"/>
              </a:rPr>
              <a:t>er</a:t>
            </a:r>
            <a:r>
              <a:rPr lang="fr-FR" sz="1800" b="1" dirty="0">
                <a:solidFill>
                  <a:schemeClr val="accent2">
                    <a:lumMod val="75000"/>
                  </a:schemeClr>
                </a:solidFill>
                <a:latin typeface="+mj-lt"/>
              </a:rPr>
              <a:t> janvier 2026 (pour les petites et moyennes entreprises).</a:t>
            </a:r>
          </a:p>
          <a:p>
            <a:pPr algn="just"/>
            <a:endParaRPr lang="fr-FR" sz="1800" dirty="0">
              <a:latin typeface="+mj-lt"/>
            </a:endParaRPr>
          </a:p>
          <a:p>
            <a:pPr marL="342900" indent="-342900" algn="just">
              <a:buFont typeface="Arial" panose="020B0604020202020204" pitchFamily="34" charset="0"/>
              <a:buChar char="•"/>
            </a:pPr>
            <a:r>
              <a:rPr lang="fr-FR" sz="1800" dirty="0">
                <a:latin typeface="+mj-lt"/>
              </a:rPr>
              <a:t>Le recours à la facturation électronique sera obligatoire pour les opérations entre assujettis à la TVA établis en France. Pour les factures et les données : utilisation possible du portail public Chorus Pro ou une autre plateforme.</a:t>
            </a:r>
          </a:p>
          <a:p>
            <a:pPr marL="342900" indent="-342900" algn="just">
              <a:buFont typeface="Arial" panose="020B0604020202020204" pitchFamily="34" charset="0"/>
              <a:buChar char="•"/>
            </a:pPr>
            <a:r>
              <a:rPr lang="fr-FR" sz="1800" dirty="0">
                <a:latin typeface="+mj-lt"/>
              </a:rPr>
              <a:t>Les transactions avec des entreprises non établies en France et celles réalisées par un assujetti avec des non-assujettis ne feront l’objet que d’une obligation de transmission des données de transaction et de paiement (dite « e-</a:t>
            </a:r>
            <a:r>
              <a:rPr lang="fr-FR" sz="1800" dirty="0" err="1">
                <a:latin typeface="+mj-lt"/>
              </a:rPr>
              <a:t>reporting</a:t>
            </a:r>
            <a:r>
              <a:rPr lang="fr-FR" sz="1800" dirty="0">
                <a:latin typeface="+mj-lt"/>
              </a:rPr>
              <a:t> ») à l’administration fiscale.</a:t>
            </a:r>
          </a:p>
          <a:p>
            <a:endParaRPr lang="fr-FR" sz="1600" dirty="0">
              <a:latin typeface="+mj-lt"/>
            </a:endParaRPr>
          </a:p>
          <a:p>
            <a:endParaRPr lang="fr-FR" sz="2000" dirty="0">
              <a:latin typeface="+mj-lt"/>
            </a:endParaRPr>
          </a:p>
        </p:txBody>
      </p:sp>
    </p:spTree>
    <p:extLst>
      <p:ext uri="{BB962C8B-B14F-4D97-AF65-F5344CB8AC3E}">
        <p14:creationId xmlns:p14="http://schemas.microsoft.com/office/powerpoint/2010/main" val="197453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DAD5EAD-E67F-4A13-87CD-10EE3740010A}"/>
              </a:ext>
            </a:extLst>
          </p:cNvPr>
          <p:cNvSpPr>
            <a:spLocks noGrp="1"/>
          </p:cNvSpPr>
          <p:nvPr>
            <p:ph type="body" sz="quarter" idx="13"/>
          </p:nvPr>
        </p:nvSpPr>
        <p:spPr/>
        <p:txBody>
          <a:bodyPr/>
          <a:lstStyle/>
          <a:p>
            <a:r>
              <a:rPr lang="fr-FR" dirty="0"/>
              <a:t>Impôt sur les sociétés</a:t>
            </a:r>
          </a:p>
        </p:txBody>
      </p:sp>
      <p:sp>
        <p:nvSpPr>
          <p:cNvPr id="3" name="Titre 2">
            <a:extLst>
              <a:ext uri="{FF2B5EF4-FFF2-40B4-BE49-F238E27FC236}">
                <a16:creationId xmlns:a16="http://schemas.microsoft.com/office/drawing/2014/main" id="{9A9DCF58-EB4D-47BC-899D-2EF1322DE5D0}"/>
              </a:ext>
            </a:extLst>
          </p:cNvPr>
          <p:cNvSpPr>
            <a:spLocks noGrp="1"/>
          </p:cNvSpPr>
          <p:nvPr>
            <p:ph type="title"/>
          </p:nvPr>
        </p:nvSpPr>
        <p:spPr/>
        <p:txBody>
          <a:bodyPr/>
          <a:lstStyle/>
          <a:p>
            <a:r>
              <a:rPr lang="fr-FR" sz="9600" dirty="0"/>
              <a:t>02</a:t>
            </a:r>
          </a:p>
        </p:txBody>
      </p:sp>
      <p:sp>
        <p:nvSpPr>
          <p:cNvPr id="4" name="Espace réservé de la date 3">
            <a:extLst>
              <a:ext uri="{FF2B5EF4-FFF2-40B4-BE49-F238E27FC236}">
                <a16:creationId xmlns:a16="http://schemas.microsoft.com/office/drawing/2014/main" id="{63EE6335-FAD3-40C1-86EE-46C47D3C028A}"/>
              </a:ext>
            </a:extLst>
          </p:cNvPr>
          <p:cNvSpPr>
            <a:spLocks noGrp="1"/>
          </p:cNvSpPr>
          <p:nvPr>
            <p:ph type="dt" sz="half" idx="10"/>
          </p:nvPr>
        </p:nvSpPr>
        <p:spPr/>
        <p:txBody>
          <a:bodyPr/>
          <a:lstStyle/>
          <a:p>
            <a:pPr algn="r"/>
            <a:r>
              <a:rPr lang="fr-FR"/>
              <a:t>jour - mois - année</a:t>
            </a:r>
            <a:endParaRPr lang="fr-FR" dirty="0"/>
          </a:p>
        </p:txBody>
      </p:sp>
      <p:sp>
        <p:nvSpPr>
          <p:cNvPr id="5" name="Espace réservé du pied de page 4">
            <a:extLst>
              <a:ext uri="{FF2B5EF4-FFF2-40B4-BE49-F238E27FC236}">
                <a16:creationId xmlns:a16="http://schemas.microsoft.com/office/drawing/2014/main" id="{4601E936-3B3E-4C16-B778-823838BC3582}"/>
              </a:ext>
            </a:extLst>
          </p:cNvPr>
          <p:cNvSpPr>
            <a:spLocks noGrp="1"/>
          </p:cNvSpPr>
          <p:nvPr>
            <p:ph type="ftr" sz="quarter" idx="11"/>
          </p:nvPr>
        </p:nvSpPr>
        <p:spPr/>
        <p:txBody>
          <a:bodyPr/>
          <a:lstStyle/>
          <a:p>
            <a:r>
              <a:rPr lang="fr-FR"/>
              <a:t>Titre de la présentation</a:t>
            </a:r>
            <a:endParaRPr lang="fr-FR" dirty="0"/>
          </a:p>
        </p:txBody>
      </p:sp>
      <p:sp>
        <p:nvSpPr>
          <p:cNvPr id="6" name="Espace réservé du numéro de diapositive 5">
            <a:extLst>
              <a:ext uri="{FF2B5EF4-FFF2-40B4-BE49-F238E27FC236}">
                <a16:creationId xmlns:a16="http://schemas.microsoft.com/office/drawing/2014/main" id="{BB533A54-75FA-4EA8-83AB-DFC106A7151D}"/>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Tree>
    <p:extLst>
      <p:ext uri="{BB962C8B-B14F-4D97-AF65-F5344CB8AC3E}">
        <p14:creationId xmlns:p14="http://schemas.microsoft.com/office/powerpoint/2010/main" val="131700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37E8FE-BEAD-4AF7-8EBC-7CAA05DC2D78}"/>
              </a:ext>
            </a:extLst>
          </p:cNvPr>
          <p:cNvSpPr>
            <a:spLocks noGrp="1"/>
          </p:cNvSpPr>
          <p:nvPr>
            <p:ph type="dt" sz="half" idx="10"/>
          </p:nvPr>
        </p:nvSpPr>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1FFB0739-1009-44E8-89C1-93D5C20765EB}"/>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C30FA1E6-5985-4DDA-B5C8-27411CF71064}"/>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u texte 5">
            <a:extLst>
              <a:ext uri="{FF2B5EF4-FFF2-40B4-BE49-F238E27FC236}">
                <a16:creationId xmlns:a16="http://schemas.microsoft.com/office/drawing/2014/main" id="{E51687EA-032B-4506-AAD9-9340EA85375B}"/>
              </a:ext>
            </a:extLst>
          </p:cNvPr>
          <p:cNvSpPr>
            <a:spLocks noGrp="1"/>
          </p:cNvSpPr>
          <p:nvPr>
            <p:ph type="body" sz="quarter" idx="13"/>
          </p:nvPr>
        </p:nvSpPr>
        <p:spPr>
          <a:xfrm>
            <a:off x="540000" y="560262"/>
            <a:ext cx="10584000" cy="396000"/>
          </a:xfrm>
        </p:spPr>
        <p:txBody>
          <a:bodyPr/>
          <a:lstStyle/>
          <a:p>
            <a:r>
              <a:rPr lang="fr-FR" dirty="0">
                <a:hlinkClick r:id="rId3"/>
              </a:rPr>
              <a:t>Article 14 LF 2022</a:t>
            </a:r>
            <a:endParaRPr lang="fr-FR" dirty="0"/>
          </a:p>
        </p:txBody>
      </p:sp>
      <p:sp>
        <p:nvSpPr>
          <p:cNvPr id="7" name="Titre 6">
            <a:extLst>
              <a:ext uri="{FF2B5EF4-FFF2-40B4-BE49-F238E27FC236}">
                <a16:creationId xmlns:a16="http://schemas.microsoft.com/office/drawing/2014/main" id="{70C3B7A1-F1EC-46D4-9D7D-B09665B5128F}"/>
              </a:ext>
            </a:extLst>
          </p:cNvPr>
          <p:cNvSpPr>
            <a:spLocks noGrp="1"/>
          </p:cNvSpPr>
          <p:nvPr>
            <p:ph type="title"/>
          </p:nvPr>
        </p:nvSpPr>
        <p:spPr>
          <a:xfrm>
            <a:off x="540000" y="799801"/>
            <a:ext cx="10944000" cy="226036"/>
          </a:xfrm>
        </p:spPr>
        <p:txBody>
          <a:bodyPr/>
          <a:lstStyle/>
          <a:p>
            <a:r>
              <a:rPr lang="fr-FR" sz="2800" dirty="0">
                <a:latin typeface="Calibri" panose="020F0502020204030204" pitchFamily="34" charset="0"/>
                <a:cs typeface="Calibri" panose="020F0502020204030204" pitchFamily="34" charset="0"/>
              </a:rPr>
              <a:t>Précision relative au régime de neutralisation des dispositifs hybrides</a:t>
            </a:r>
            <a:br>
              <a:rPr lang="fr-FR" sz="2800" dirty="0">
                <a:latin typeface="Calibri" panose="020F0502020204030204" pitchFamily="34" charset="0"/>
                <a:cs typeface="Calibri" panose="020F0502020204030204" pitchFamily="34" charset="0"/>
              </a:rPr>
            </a:br>
            <a:endParaRPr lang="fr-FR" sz="2800" dirty="0">
              <a:latin typeface="Calibri" panose="020F0502020204030204" pitchFamily="34" charset="0"/>
              <a:cs typeface="Calibri" panose="020F0502020204030204" pitchFamily="34" charset="0"/>
            </a:endParaRPr>
          </a:p>
        </p:txBody>
      </p:sp>
      <p:sp>
        <p:nvSpPr>
          <p:cNvPr id="10" name="Espace réservé du texte 9">
            <a:extLst>
              <a:ext uri="{FF2B5EF4-FFF2-40B4-BE49-F238E27FC236}">
                <a16:creationId xmlns:a16="http://schemas.microsoft.com/office/drawing/2014/main" id="{E7B43C5C-418E-4130-BFD4-766B206114EC}"/>
              </a:ext>
            </a:extLst>
          </p:cNvPr>
          <p:cNvSpPr>
            <a:spLocks noGrp="1"/>
          </p:cNvSpPr>
          <p:nvPr>
            <p:ph type="body" sz="quarter" idx="14"/>
          </p:nvPr>
        </p:nvSpPr>
        <p:spPr>
          <a:xfrm>
            <a:off x="714137" y="1266392"/>
            <a:ext cx="10235726" cy="4867528"/>
          </a:xfrm>
        </p:spPr>
        <p:txBody>
          <a:bodyPr/>
          <a:lstStyle/>
          <a:p>
            <a:r>
              <a:rPr lang="fr-FR" sz="1800" u="sng" dirty="0"/>
              <a:t>LF 2020</a:t>
            </a:r>
            <a:r>
              <a:rPr lang="fr-FR" sz="1800" dirty="0"/>
              <a:t> : </a:t>
            </a:r>
            <a:r>
              <a:rPr lang="fr-FR" sz="1600" b="0" dirty="0"/>
              <a:t>Le paiement est réputé inclus dans les revenus imposables du bénéficiaire si l’inclusion a lieu au titre d’un exercice commençant dans les 24 mois suivant la fin de l’exercice au titre duquel la charge a été déduite (</a:t>
            </a:r>
            <a:r>
              <a:rPr lang="fr-FR" sz="1600" b="0" dirty="0">
                <a:hlinkClick r:id="rId4"/>
              </a:rPr>
              <a:t>art. 205 B du CGI</a:t>
            </a:r>
            <a:r>
              <a:rPr lang="fr-FR" sz="1600" b="0" dirty="0"/>
              <a:t>) : </a:t>
            </a:r>
          </a:p>
          <a:p>
            <a:pPr marL="285750" indent="-285750">
              <a:buFontTx/>
              <a:buChar char="-"/>
            </a:pPr>
            <a:r>
              <a:rPr lang="fr-FR" sz="1600" b="0" dirty="0"/>
              <a:t>au titre de quel exercice doit-on réintégrer la charge correspondante en cas de non inclusion du paiement dans les 24 mois : l’exercice de déduction initiale ou le dernier exercice commençant dans la période de 24 mois ? </a:t>
            </a:r>
            <a:endParaRPr lang="fr-FR" sz="1600" dirty="0"/>
          </a:p>
          <a:p>
            <a:r>
              <a:rPr lang="fr-FR" sz="1600" u="sng" dirty="0"/>
              <a:t>Précision apportée</a:t>
            </a:r>
            <a:r>
              <a:rPr lang="fr-FR" sz="1600" dirty="0"/>
              <a:t> </a:t>
            </a:r>
            <a:r>
              <a:rPr lang="fr-FR" sz="1600" b="0" dirty="0"/>
              <a:t>: la réintégration de la charge dans le résultat imposable est effectuée au titre du dernier exercice ayant commencé dans les 24 mois suivant la fin de l’exercice au titre duquel la charge a été initialement déduite. Exercices clos à compter du 31 décembre 2021 ? … Pourtant cette règle est retenue dans les commentaires parus au </a:t>
            </a:r>
            <a:r>
              <a:rPr lang="fr-FR" sz="1600" b="0" dirty="0" err="1"/>
              <a:t>Bofip</a:t>
            </a:r>
            <a:r>
              <a:rPr lang="fr-FR" sz="1600" b="0" dirty="0"/>
              <a:t> datant de décembre 2021 (cf. </a:t>
            </a:r>
            <a:r>
              <a:rPr lang="fr-FR" sz="1600" b="0" dirty="0">
                <a:hlinkClick r:id="rId5"/>
              </a:rPr>
              <a:t>BOI-IS-BASE-80-10 du 15 décembre 2021 </a:t>
            </a:r>
            <a:r>
              <a:rPr lang="fr-FR" sz="1600" b="0" dirty="0"/>
              <a:t>n°110).</a:t>
            </a:r>
          </a:p>
          <a:p>
            <a:endParaRPr lang="fr-FR" sz="1800" b="0" dirty="0"/>
          </a:p>
          <a:p>
            <a:endParaRPr lang="fr-FR" sz="1800" b="0" dirty="0"/>
          </a:p>
        </p:txBody>
      </p:sp>
      <p:graphicFrame>
        <p:nvGraphicFramePr>
          <p:cNvPr id="11" name="Tableau 11">
            <a:extLst>
              <a:ext uri="{FF2B5EF4-FFF2-40B4-BE49-F238E27FC236}">
                <a16:creationId xmlns:a16="http://schemas.microsoft.com/office/drawing/2014/main" id="{622A37F4-5408-4347-9EF8-7C4EED7E6F85}"/>
              </a:ext>
            </a:extLst>
          </p:cNvPr>
          <p:cNvGraphicFramePr>
            <a:graphicFrameLocks noGrp="1"/>
          </p:cNvGraphicFramePr>
          <p:nvPr>
            <p:extLst>
              <p:ext uri="{D42A27DB-BD31-4B8C-83A1-F6EECF244321}">
                <p14:modId xmlns:p14="http://schemas.microsoft.com/office/powerpoint/2010/main" val="802328231"/>
              </p:ext>
            </p:extLst>
          </p:nvPr>
        </p:nvGraphicFramePr>
        <p:xfrm>
          <a:off x="1782805" y="5557057"/>
          <a:ext cx="8048737" cy="523221"/>
        </p:xfrm>
        <a:graphic>
          <a:graphicData uri="http://schemas.openxmlformats.org/drawingml/2006/table">
            <a:tbl>
              <a:tblPr firstRow="1" bandRow="1">
                <a:tableStyleId>{00A15C55-8517-42AA-B614-E9B94910E393}</a:tableStyleId>
              </a:tblPr>
              <a:tblGrid>
                <a:gridCol w="1953529">
                  <a:extLst>
                    <a:ext uri="{9D8B030D-6E8A-4147-A177-3AD203B41FA5}">
                      <a16:colId xmlns:a16="http://schemas.microsoft.com/office/drawing/2014/main" val="3196489045"/>
                    </a:ext>
                  </a:extLst>
                </a:gridCol>
                <a:gridCol w="2031736">
                  <a:extLst>
                    <a:ext uri="{9D8B030D-6E8A-4147-A177-3AD203B41FA5}">
                      <a16:colId xmlns:a16="http://schemas.microsoft.com/office/drawing/2014/main" val="2515900406"/>
                    </a:ext>
                  </a:extLst>
                </a:gridCol>
                <a:gridCol w="2031736">
                  <a:extLst>
                    <a:ext uri="{9D8B030D-6E8A-4147-A177-3AD203B41FA5}">
                      <a16:colId xmlns:a16="http://schemas.microsoft.com/office/drawing/2014/main" val="351787479"/>
                    </a:ext>
                  </a:extLst>
                </a:gridCol>
                <a:gridCol w="2031736">
                  <a:extLst>
                    <a:ext uri="{9D8B030D-6E8A-4147-A177-3AD203B41FA5}">
                      <a16:colId xmlns:a16="http://schemas.microsoft.com/office/drawing/2014/main" val="511610281"/>
                    </a:ext>
                  </a:extLst>
                </a:gridCol>
              </a:tblGrid>
              <a:tr h="523221">
                <a:tc>
                  <a:txBody>
                    <a:bodyPr/>
                    <a:lstStyle/>
                    <a:p>
                      <a:pPr algn="ctr"/>
                      <a:r>
                        <a:rPr lang="fr-FR" sz="2400" b="0" kern="1200" dirty="0">
                          <a:ln>
                            <a:solidFill>
                              <a:sysClr val="windowText" lastClr="000000"/>
                            </a:solidFill>
                          </a:ln>
                          <a:solidFill>
                            <a:schemeClr val="accent2">
                              <a:lumMod val="75000"/>
                            </a:schemeClr>
                          </a:solidFill>
                          <a:latin typeface="+mn-lt"/>
                          <a:ea typeface="+mn-ea"/>
                          <a:cs typeface="+mn-cs"/>
                        </a:rPr>
                        <a:t>N</a:t>
                      </a:r>
                    </a:p>
                  </a:txBody>
                  <a:tcPr/>
                </a:tc>
                <a:tc>
                  <a:txBody>
                    <a:bodyPr/>
                    <a:lstStyle/>
                    <a:p>
                      <a:pPr algn="ctr"/>
                      <a:r>
                        <a:rPr lang="fr-FR" b="0" dirty="0">
                          <a:ln>
                            <a:solidFill>
                              <a:sysClr val="windowText" lastClr="000000"/>
                            </a:solidFill>
                          </a:ln>
                          <a:solidFill>
                            <a:schemeClr val="accent2">
                              <a:lumMod val="75000"/>
                            </a:schemeClr>
                          </a:solidFill>
                        </a:rPr>
                        <a:t>N+1</a:t>
                      </a:r>
                    </a:p>
                  </a:txBody>
                  <a:tcPr/>
                </a:tc>
                <a:tc>
                  <a:txBody>
                    <a:bodyPr/>
                    <a:lstStyle/>
                    <a:p>
                      <a:pPr algn="ctr"/>
                      <a:r>
                        <a:rPr lang="fr-FR" b="0" dirty="0">
                          <a:ln>
                            <a:solidFill>
                              <a:sysClr val="windowText" lastClr="000000"/>
                            </a:solidFill>
                          </a:ln>
                          <a:solidFill>
                            <a:schemeClr val="accent2">
                              <a:lumMod val="75000"/>
                            </a:schemeClr>
                          </a:solidFill>
                        </a:rPr>
                        <a:t>N+2</a:t>
                      </a:r>
                    </a:p>
                  </a:txBody>
                  <a:tcPr/>
                </a:tc>
                <a:tc>
                  <a:txBody>
                    <a:bodyPr/>
                    <a:lstStyle/>
                    <a:p>
                      <a:pPr algn="ctr"/>
                      <a:r>
                        <a:rPr lang="fr-FR" sz="2400" b="0" kern="1200" dirty="0">
                          <a:ln>
                            <a:solidFill>
                              <a:sysClr val="windowText" lastClr="000000"/>
                            </a:solidFill>
                          </a:ln>
                          <a:solidFill>
                            <a:schemeClr val="accent2">
                              <a:lumMod val="75000"/>
                            </a:schemeClr>
                          </a:solidFill>
                          <a:latin typeface="+mn-lt"/>
                          <a:ea typeface="+mn-ea"/>
                          <a:cs typeface="+mn-cs"/>
                        </a:rPr>
                        <a:t>N+3</a:t>
                      </a:r>
                    </a:p>
                  </a:txBody>
                  <a:tcPr/>
                </a:tc>
                <a:extLst>
                  <a:ext uri="{0D108BD9-81ED-4DB2-BD59-A6C34878D82A}">
                    <a16:rowId xmlns:a16="http://schemas.microsoft.com/office/drawing/2014/main" val="3517620298"/>
                  </a:ext>
                </a:extLst>
              </a:tr>
            </a:tbl>
          </a:graphicData>
        </a:graphic>
      </p:graphicFrame>
      <p:cxnSp>
        <p:nvCxnSpPr>
          <p:cNvPr id="13" name="Connecteur droit avec flèche 12">
            <a:extLst>
              <a:ext uri="{FF2B5EF4-FFF2-40B4-BE49-F238E27FC236}">
                <a16:creationId xmlns:a16="http://schemas.microsoft.com/office/drawing/2014/main" id="{F9365B99-C401-4E32-935A-A0A4FDB96236}"/>
              </a:ext>
            </a:extLst>
          </p:cNvPr>
          <p:cNvCxnSpPr>
            <a:cxnSpLocks/>
          </p:cNvCxnSpPr>
          <p:nvPr/>
        </p:nvCxnSpPr>
        <p:spPr>
          <a:xfrm>
            <a:off x="2278782" y="5395901"/>
            <a:ext cx="0" cy="467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BA98CDA1-D1D8-4EA7-8D4F-D38FA4D207B8}"/>
              </a:ext>
            </a:extLst>
          </p:cNvPr>
          <p:cNvSpPr txBox="1"/>
          <p:nvPr/>
        </p:nvSpPr>
        <p:spPr>
          <a:xfrm>
            <a:off x="1815346" y="4629573"/>
            <a:ext cx="1417768" cy="738664"/>
          </a:xfrm>
          <a:prstGeom prst="rect">
            <a:avLst/>
          </a:prstGeom>
          <a:noFill/>
        </p:spPr>
        <p:txBody>
          <a:bodyPr wrap="square" rtlCol="0">
            <a:spAutoFit/>
          </a:bodyPr>
          <a:lstStyle/>
          <a:p>
            <a:r>
              <a:rPr lang="fr-FR" sz="1400" dirty="0"/>
              <a:t>Exercice de constatation de la charge</a:t>
            </a:r>
          </a:p>
        </p:txBody>
      </p:sp>
      <p:sp>
        <p:nvSpPr>
          <p:cNvPr id="18" name="ZoneTexte 17">
            <a:extLst>
              <a:ext uri="{FF2B5EF4-FFF2-40B4-BE49-F238E27FC236}">
                <a16:creationId xmlns:a16="http://schemas.microsoft.com/office/drawing/2014/main" id="{73F78422-145A-4F17-A4B8-89F5FB89EC62}"/>
              </a:ext>
            </a:extLst>
          </p:cNvPr>
          <p:cNvSpPr txBox="1"/>
          <p:nvPr/>
        </p:nvSpPr>
        <p:spPr>
          <a:xfrm>
            <a:off x="3222626" y="5229128"/>
            <a:ext cx="1894599" cy="307777"/>
          </a:xfrm>
          <a:prstGeom prst="rect">
            <a:avLst/>
          </a:prstGeom>
          <a:noFill/>
        </p:spPr>
        <p:txBody>
          <a:bodyPr wrap="square" rtlCol="0">
            <a:spAutoFit/>
          </a:bodyPr>
          <a:lstStyle/>
          <a:p>
            <a:r>
              <a:rPr lang="fr-FR" sz="1400" dirty="0"/>
              <a:t>31/12/N</a:t>
            </a:r>
          </a:p>
        </p:txBody>
      </p:sp>
      <p:cxnSp>
        <p:nvCxnSpPr>
          <p:cNvPr id="20" name="Connecteur droit 19">
            <a:extLst>
              <a:ext uri="{FF2B5EF4-FFF2-40B4-BE49-F238E27FC236}">
                <a16:creationId xmlns:a16="http://schemas.microsoft.com/office/drawing/2014/main" id="{FECD685B-3694-4E24-B6A8-F01A48A14425}"/>
              </a:ext>
            </a:extLst>
          </p:cNvPr>
          <p:cNvCxnSpPr>
            <a:cxnSpLocks/>
          </p:cNvCxnSpPr>
          <p:nvPr/>
        </p:nvCxnSpPr>
        <p:spPr>
          <a:xfrm>
            <a:off x="3718942" y="5526030"/>
            <a:ext cx="0" cy="55424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69F6977D-4FAB-430E-A447-98C4FB6DCD22}"/>
              </a:ext>
            </a:extLst>
          </p:cNvPr>
          <p:cNvSpPr txBox="1"/>
          <p:nvPr/>
        </p:nvSpPr>
        <p:spPr>
          <a:xfrm>
            <a:off x="7057405" y="5218253"/>
            <a:ext cx="1894599" cy="307777"/>
          </a:xfrm>
          <a:prstGeom prst="rect">
            <a:avLst/>
          </a:prstGeom>
          <a:noFill/>
        </p:spPr>
        <p:txBody>
          <a:bodyPr wrap="square" rtlCol="0">
            <a:spAutoFit/>
          </a:bodyPr>
          <a:lstStyle/>
          <a:p>
            <a:r>
              <a:rPr lang="fr-FR" sz="1400" dirty="0"/>
              <a:t>31/12/N/N+2</a:t>
            </a:r>
          </a:p>
        </p:txBody>
      </p:sp>
      <p:cxnSp>
        <p:nvCxnSpPr>
          <p:cNvPr id="25" name="Connecteur droit 24">
            <a:extLst>
              <a:ext uri="{FF2B5EF4-FFF2-40B4-BE49-F238E27FC236}">
                <a16:creationId xmlns:a16="http://schemas.microsoft.com/office/drawing/2014/main" id="{7B09900A-73E9-4AA3-8D91-80445D6C3850}"/>
              </a:ext>
            </a:extLst>
          </p:cNvPr>
          <p:cNvCxnSpPr>
            <a:cxnSpLocks/>
          </p:cNvCxnSpPr>
          <p:nvPr/>
        </p:nvCxnSpPr>
        <p:spPr>
          <a:xfrm>
            <a:off x="7823398" y="5557057"/>
            <a:ext cx="0" cy="523221"/>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EB6CA0D5-257B-4789-B7D3-81A220CF33CA}"/>
              </a:ext>
            </a:extLst>
          </p:cNvPr>
          <p:cNvSpPr txBox="1"/>
          <p:nvPr/>
        </p:nvSpPr>
        <p:spPr>
          <a:xfrm>
            <a:off x="6555432" y="4622871"/>
            <a:ext cx="2535932" cy="523220"/>
          </a:xfrm>
          <a:prstGeom prst="rect">
            <a:avLst/>
          </a:prstGeom>
          <a:noFill/>
        </p:spPr>
        <p:txBody>
          <a:bodyPr wrap="square" rtlCol="0">
            <a:spAutoFit/>
          </a:bodyPr>
          <a:lstStyle/>
          <a:p>
            <a:r>
              <a:rPr lang="fr-FR" sz="1400" dirty="0"/>
              <a:t>Exercice de réintégration en l’absence d’inclusion = N=2</a:t>
            </a:r>
          </a:p>
        </p:txBody>
      </p:sp>
      <p:sp>
        <p:nvSpPr>
          <p:cNvPr id="28" name="Flèche : droite 27">
            <a:extLst>
              <a:ext uri="{FF2B5EF4-FFF2-40B4-BE49-F238E27FC236}">
                <a16:creationId xmlns:a16="http://schemas.microsoft.com/office/drawing/2014/main" id="{7186CB6D-70AD-4B47-9CA2-2144C51A4A03}"/>
              </a:ext>
            </a:extLst>
          </p:cNvPr>
          <p:cNvSpPr/>
          <p:nvPr/>
        </p:nvSpPr>
        <p:spPr>
          <a:xfrm>
            <a:off x="3815776" y="5999118"/>
            <a:ext cx="40324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7C1DFD14-462B-4EE1-8E1A-C888A107DD39}"/>
              </a:ext>
            </a:extLst>
          </p:cNvPr>
          <p:cNvSpPr txBox="1"/>
          <p:nvPr/>
        </p:nvSpPr>
        <p:spPr>
          <a:xfrm>
            <a:off x="3233114" y="6479482"/>
            <a:ext cx="6097712" cy="276999"/>
          </a:xfrm>
          <a:prstGeom prst="rect">
            <a:avLst/>
          </a:prstGeom>
          <a:noFill/>
        </p:spPr>
        <p:txBody>
          <a:bodyPr wrap="square">
            <a:spAutoFit/>
          </a:bodyPr>
          <a:lstStyle/>
          <a:p>
            <a:r>
              <a:rPr lang="fr-FR" sz="1200" dirty="0"/>
              <a:t>Délai de 24 mois au cours duquel l’inclusion du paiement peut avoir lieu</a:t>
            </a:r>
          </a:p>
        </p:txBody>
      </p:sp>
    </p:spTree>
    <p:extLst>
      <p:ext uri="{BB962C8B-B14F-4D97-AF65-F5344CB8AC3E}">
        <p14:creationId xmlns:p14="http://schemas.microsoft.com/office/powerpoint/2010/main" val="3447013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A55690-A384-4931-AB89-9394DEDC7CAA}"/>
              </a:ext>
            </a:extLst>
          </p:cNvPr>
          <p:cNvSpPr>
            <a:spLocks noGrp="1"/>
          </p:cNvSpPr>
          <p:nvPr>
            <p:ph type="dt" sz="half" idx="10"/>
          </p:nvPr>
        </p:nvSpPr>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BE903F4F-ACC3-4D30-BE33-C29540A97E10}"/>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049108E4-8171-45C8-AB87-D0BFB99D2E0C}"/>
              </a:ext>
            </a:extLst>
          </p:cNvPr>
          <p:cNvSpPr>
            <a:spLocks noGrp="1"/>
          </p:cNvSpPr>
          <p:nvPr>
            <p:ph type="sldNum" sz="quarter" idx="12"/>
          </p:nvPr>
        </p:nvSpPr>
        <p:spPr/>
        <p:txBody>
          <a:bodyPr/>
          <a:lstStyle/>
          <a:p>
            <a:fld id="{733122C9-A0B9-462F-8757-0847AD287B63}" type="slidenum">
              <a:rPr lang="fr-FR" smtClean="0"/>
              <a:pPr/>
              <a:t>14</a:t>
            </a:fld>
            <a:endParaRPr lang="fr-FR" dirty="0"/>
          </a:p>
        </p:txBody>
      </p:sp>
      <p:sp>
        <p:nvSpPr>
          <p:cNvPr id="6" name="Espace réservé du texte 5">
            <a:extLst>
              <a:ext uri="{FF2B5EF4-FFF2-40B4-BE49-F238E27FC236}">
                <a16:creationId xmlns:a16="http://schemas.microsoft.com/office/drawing/2014/main" id="{AE504FB3-F69F-4462-96E7-6762E3FBC357}"/>
              </a:ext>
            </a:extLst>
          </p:cNvPr>
          <p:cNvSpPr>
            <a:spLocks noGrp="1"/>
          </p:cNvSpPr>
          <p:nvPr>
            <p:ph type="body" sz="quarter" idx="13"/>
          </p:nvPr>
        </p:nvSpPr>
        <p:spPr/>
        <p:txBody>
          <a:bodyPr/>
          <a:lstStyle/>
          <a:p>
            <a:r>
              <a:rPr lang="fr-FR" sz="2400" dirty="0">
                <a:hlinkClick r:id="rId3"/>
              </a:rPr>
              <a:t>Article 15 LF 2022</a:t>
            </a:r>
            <a:endParaRPr lang="fr-FR" sz="2400" dirty="0"/>
          </a:p>
        </p:txBody>
      </p:sp>
      <p:sp>
        <p:nvSpPr>
          <p:cNvPr id="7" name="Titre 6">
            <a:extLst>
              <a:ext uri="{FF2B5EF4-FFF2-40B4-BE49-F238E27FC236}">
                <a16:creationId xmlns:a16="http://schemas.microsoft.com/office/drawing/2014/main" id="{2FFEDD6C-E36C-48D2-A890-2905D082FA7D}"/>
              </a:ext>
            </a:extLst>
          </p:cNvPr>
          <p:cNvSpPr>
            <a:spLocks noGrp="1"/>
          </p:cNvSpPr>
          <p:nvPr>
            <p:ph type="title"/>
          </p:nvPr>
        </p:nvSpPr>
        <p:spPr>
          <a:xfrm>
            <a:off x="550325" y="19041"/>
            <a:ext cx="10573673" cy="936103"/>
          </a:xfrm>
        </p:spPr>
        <p:txBody>
          <a:bodyPr/>
          <a:lstStyle/>
          <a:p>
            <a:pPr algn="just"/>
            <a:r>
              <a:rPr lang="fr-FR" sz="2800" dirty="0">
                <a:latin typeface="Calibri" panose="020F0502020204030204" pitchFamily="34" charset="0"/>
                <a:cs typeface="Calibri" panose="020F0502020204030204" pitchFamily="34" charset="0"/>
              </a:rPr>
              <a:t>Imputation du report en arrière des déficits - « carry-back » : aménagements opérés</a:t>
            </a:r>
            <a:endParaRPr lang="fr-FR" dirty="0"/>
          </a:p>
        </p:txBody>
      </p:sp>
      <p:sp>
        <p:nvSpPr>
          <p:cNvPr id="8" name="Espace réservé du texte 7">
            <a:extLst>
              <a:ext uri="{FF2B5EF4-FFF2-40B4-BE49-F238E27FC236}">
                <a16:creationId xmlns:a16="http://schemas.microsoft.com/office/drawing/2014/main" id="{A53D56D1-F375-4527-9F21-E48221E87A95}"/>
              </a:ext>
            </a:extLst>
          </p:cNvPr>
          <p:cNvSpPr>
            <a:spLocks noGrp="1"/>
          </p:cNvSpPr>
          <p:nvPr>
            <p:ph type="body" sz="quarter" idx="14"/>
          </p:nvPr>
        </p:nvSpPr>
        <p:spPr>
          <a:xfrm>
            <a:off x="865625" y="1349544"/>
            <a:ext cx="10459162" cy="5200119"/>
          </a:xfrm>
        </p:spPr>
        <p:txBody>
          <a:bodyPr/>
          <a:lstStyle/>
          <a:p>
            <a:pPr>
              <a:lnSpc>
                <a:spcPct val="100000"/>
              </a:lnSpc>
              <a:spcAft>
                <a:spcPts val="0"/>
              </a:spcAft>
            </a:pPr>
            <a:r>
              <a:rPr lang="fr-FR" sz="1800" b="0" i="0" dirty="0">
                <a:solidFill>
                  <a:srgbClr val="000000"/>
                </a:solidFill>
                <a:effectLst/>
              </a:rPr>
              <a:t>Le report en arrière des déficits permet, sur option, d’imputer le déficit constaté au titre d’un exercice N sur le bénéfice réalisé au cours de l’exercice précédent (N-1), conduisant à constater une différence avec l’impôt d’ores et déjà acquitté par l’entreprise au titre de l’exercice précédent, ce qui fait naître une créance fiscale en faveur de l’entreprise, non imposable (</a:t>
            </a:r>
            <a:r>
              <a:rPr lang="fr-FR" sz="1800" b="0" i="0" dirty="0">
                <a:solidFill>
                  <a:srgbClr val="000000"/>
                </a:solidFill>
                <a:effectLst/>
                <a:hlinkClick r:id="rId4"/>
              </a:rPr>
              <a:t>art. 220 quinquies-I du CGI</a:t>
            </a:r>
            <a:r>
              <a:rPr lang="fr-FR" sz="1800" b="0" i="0" dirty="0">
                <a:solidFill>
                  <a:srgbClr val="000000"/>
                </a:solidFill>
                <a:effectLst/>
              </a:rPr>
              <a:t>).</a:t>
            </a:r>
          </a:p>
          <a:p>
            <a:pPr lvl="0" defTabSz="914400" eaLnBrk="0" fontAlgn="base" hangingPunct="0">
              <a:lnSpc>
                <a:spcPct val="100000"/>
              </a:lnSpc>
              <a:spcAft>
                <a:spcPts val="0"/>
              </a:spcAft>
            </a:pPr>
            <a:endParaRPr lang="fr-FR" sz="800" b="0" dirty="0">
              <a:solidFill>
                <a:srgbClr val="000000"/>
              </a:solidFill>
            </a:endParaRPr>
          </a:p>
          <a:p>
            <a:pPr lvl="0" defTabSz="914400" eaLnBrk="0" fontAlgn="base" hangingPunct="0">
              <a:lnSpc>
                <a:spcPct val="100000"/>
              </a:lnSpc>
              <a:spcAft>
                <a:spcPts val="0"/>
              </a:spcAft>
            </a:pPr>
            <a:r>
              <a:rPr lang="fr-FR" sz="1800" b="0" dirty="0">
                <a:solidFill>
                  <a:srgbClr val="000000"/>
                </a:solidFill>
              </a:rPr>
              <a:t>Le déficit constaté au titre de l’exercice N peut être imputé sur le bénéfice de l’exercice N-1 sous réserve de certaines fractions des bénéfices non prises en compte. </a:t>
            </a:r>
          </a:p>
          <a:p>
            <a:pPr lvl="0" defTabSz="914400" eaLnBrk="0" fontAlgn="base" hangingPunct="0">
              <a:lnSpc>
                <a:spcPct val="100000"/>
              </a:lnSpc>
              <a:spcAft>
                <a:spcPts val="0"/>
              </a:spcAft>
            </a:pPr>
            <a:endParaRPr lang="fr-FR" sz="800" b="0" dirty="0">
              <a:solidFill>
                <a:srgbClr val="000000"/>
              </a:solidFill>
            </a:endParaRPr>
          </a:p>
          <a:p>
            <a:pPr marL="285750" lvl="0" indent="-285750" defTabSz="914400" eaLnBrk="0" fontAlgn="base" hangingPunct="0">
              <a:lnSpc>
                <a:spcPct val="100000"/>
              </a:lnSpc>
              <a:spcAft>
                <a:spcPts val="0"/>
              </a:spcAft>
              <a:buFont typeface="Arial" panose="020B0604020202020204" pitchFamily="34" charset="0"/>
              <a:buChar char="•"/>
            </a:pPr>
            <a:r>
              <a:rPr lang="fr-FR" sz="1800" dirty="0">
                <a:solidFill>
                  <a:schemeClr val="accent2">
                    <a:lumMod val="75000"/>
                  </a:schemeClr>
                </a:solidFill>
              </a:rPr>
              <a:t>B</a:t>
            </a:r>
            <a:r>
              <a:rPr lang="fr-FR" altLang="fr-FR" sz="1800" dirty="0">
                <a:solidFill>
                  <a:schemeClr val="accent2">
                    <a:lumMod val="75000"/>
                  </a:schemeClr>
                </a:solidFill>
              </a:rPr>
              <a:t>ut : </a:t>
            </a:r>
            <a:r>
              <a:rPr lang="fr-FR" altLang="fr-FR" sz="1800" b="0" dirty="0">
                <a:solidFill>
                  <a:srgbClr val="000000"/>
                </a:solidFill>
              </a:rPr>
              <a:t>ne retenir dans la base d’imputation que les bénéfices ayant donné lieu à un paiement effectif de l’impôt sur les sociétés. </a:t>
            </a:r>
            <a:endParaRPr lang="fr-FR" sz="1800" b="0" dirty="0">
              <a:solidFill>
                <a:srgbClr val="000000"/>
              </a:solidFill>
            </a:endParaRPr>
          </a:p>
          <a:p>
            <a:pPr marL="285750" lvl="0" indent="-285750" defTabSz="914400" eaLnBrk="0" fontAlgn="base" hangingPunct="0">
              <a:lnSpc>
                <a:spcPct val="100000"/>
              </a:lnSpc>
              <a:spcAft>
                <a:spcPts val="0"/>
              </a:spcAft>
              <a:buFont typeface="Arial" panose="020B0604020202020204" pitchFamily="34" charset="0"/>
              <a:buChar char="•"/>
            </a:pPr>
            <a:r>
              <a:rPr lang="fr-FR" sz="1800" dirty="0">
                <a:solidFill>
                  <a:schemeClr val="accent2">
                    <a:lumMod val="75000"/>
                  </a:schemeClr>
                </a:solidFill>
              </a:rPr>
              <a:t>Exclusions : </a:t>
            </a:r>
            <a:r>
              <a:rPr lang="fr-FR" sz="1800" b="0" dirty="0">
                <a:solidFill>
                  <a:srgbClr val="000000"/>
                </a:solidFill>
              </a:rPr>
              <a:t>traduisent la volonté du législateur de limiter les cumuls d’avantages fiscaux à raison d’une même fraction de bénéfice. Jusqu’à ce jour, les bénéfices ayant donné lieu à un impôt payé par l’utilisation d’une réduction d’impôt sont retenus dans la base d’imposition.</a:t>
            </a:r>
          </a:p>
          <a:p>
            <a:pPr lvl="0" defTabSz="914400" eaLnBrk="0" fontAlgn="base" hangingPunct="0">
              <a:lnSpc>
                <a:spcPct val="100000"/>
              </a:lnSpc>
              <a:spcAft>
                <a:spcPts val="0"/>
              </a:spcAft>
            </a:pPr>
            <a:endParaRPr lang="fr-FR" sz="800" b="0" dirty="0">
              <a:solidFill>
                <a:srgbClr val="000000"/>
              </a:solidFill>
            </a:endParaRPr>
          </a:p>
          <a:p>
            <a:pPr algn="just"/>
            <a:r>
              <a:rPr lang="fr-FR" sz="1800" u="sng" dirty="0">
                <a:solidFill>
                  <a:schemeClr val="accent1">
                    <a:lumMod val="75000"/>
                    <a:lumOff val="25000"/>
                  </a:schemeClr>
                </a:solidFill>
              </a:rPr>
              <a:t>NOUVEAUTE</a:t>
            </a:r>
            <a:r>
              <a:rPr lang="fr-FR" sz="1800" dirty="0">
                <a:solidFill>
                  <a:schemeClr val="accent1">
                    <a:lumMod val="75000"/>
                    <a:lumOff val="25000"/>
                  </a:schemeClr>
                </a:solidFill>
              </a:rPr>
              <a:t> :</a:t>
            </a:r>
            <a:r>
              <a:rPr lang="fr-FR" sz="1800" dirty="0">
                <a:solidFill>
                  <a:srgbClr val="000000"/>
                </a:solidFill>
              </a:rPr>
              <a:t> </a:t>
            </a:r>
            <a:r>
              <a:rPr lang="fr-FR" sz="1800" b="0" dirty="0">
                <a:solidFill>
                  <a:srgbClr val="000000"/>
                </a:solidFill>
              </a:rPr>
              <a:t>exclusion les bénéfices ayant donné lieu à un impôt acquitté au moyen de réductions d’impôt de la base d’imputation du report en arrière, sur le modèle de ce qui trouve actuellement à s’appliquer pour les crédits d’impôts (</a:t>
            </a:r>
            <a:r>
              <a:rPr lang="fr-FR" sz="1800" b="0" dirty="0">
                <a:solidFill>
                  <a:srgbClr val="000000"/>
                </a:solidFill>
                <a:hlinkClick r:id="rId5"/>
              </a:rPr>
              <a:t>art. 220 quinquies-I al.1 du CGI </a:t>
            </a:r>
            <a:r>
              <a:rPr lang="fr-FR" sz="1800" b="0" dirty="0">
                <a:solidFill>
                  <a:srgbClr val="000000"/>
                </a:solidFill>
              </a:rPr>
              <a:t>est aménagé). </a:t>
            </a:r>
          </a:p>
          <a:p>
            <a:pPr algn="just"/>
            <a:r>
              <a:rPr lang="fr-FR" sz="1800" u="sng" dirty="0">
                <a:solidFill>
                  <a:schemeClr val="accent1">
                    <a:lumMod val="75000"/>
                    <a:lumOff val="25000"/>
                  </a:schemeClr>
                </a:solidFill>
              </a:rPr>
              <a:t>Entrée en vigueur </a:t>
            </a:r>
            <a:r>
              <a:rPr lang="fr-FR" sz="1800" dirty="0">
                <a:solidFill>
                  <a:schemeClr val="accent1">
                    <a:lumMod val="75000"/>
                    <a:lumOff val="25000"/>
                  </a:schemeClr>
                </a:solidFill>
              </a:rPr>
              <a:t>: </a:t>
            </a:r>
            <a:r>
              <a:rPr lang="fr-FR" sz="1800" b="0" dirty="0">
                <a:solidFill>
                  <a:srgbClr val="000000"/>
                </a:solidFill>
              </a:rPr>
              <a:t>s’applique au report en arrière des déficits constatés au titre des exercices clos à compter du 31 décembre 2021.</a:t>
            </a:r>
          </a:p>
          <a:p>
            <a:endParaRPr lang="fr-FR" sz="1600" b="0" dirty="0">
              <a:solidFill>
                <a:srgbClr val="000000"/>
              </a:solidFill>
              <a:latin typeface="+mj-lt"/>
            </a:endParaRPr>
          </a:p>
          <a:p>
            <a:endParaRPr lang="fr-FR" sz="1600" b="0" dirty="0">
              <a:solidFill>
                <a:srgbClr val="000000"/>
              </a:solidFill>
              <a:latin typeface="+mj-lt"/>
            </a:endParaRPr>
          </a:p>
        </p:txBody>
      </p:sp>
      <p:sp>
        <p:nvSpPr>
          <p:cNvPr id="12" name="Rectangle 2">
            <a:extLst>
              <a:ext uri="{FF2B5EF4-FFF2-40B4-BE49-F238E27FC236}">
                <a16:creationId xmlns:a16="http://schemas.microsoft.com/office/drawing/2014/main" id="{90954F78-4373-4DAF-A9CB-CF200A561981}"/>
              </a:ext>
            </a:extLst>
          </p:cNvPr>
          <p:cNvSpPr>
            <a:spLocks noChangeArrowheads="1"/>
          </p:cNvSpPr>
          <p:nvPr/>
        </p:nvSpPr>
        <p:spPr bwMode="auto">
          <a:xfrm>
            <a:off x="2277989" y="4782537"/>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7046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03762800-1F72-4581-BF58-F4EB9231D856}"/>
              </a:ext>
            </a:extLst>
          </p:cNvPr>
          <p:cNvSpPr>
            <a:spLocks noGrp="1"/>
          </p:cNvSpPr>
          <p:nvPr>
            <p:ph type="body" sz="quarter" idx="13"/>
          </p:nvPr>
        </p:nvSpPr>
        <p:spPr>
          <a:xfrm>
            <a:off x="5735167" y="2187000"/>
            <a:ext cx="6455246" cy="2970986"/>
          </a:xfrm>
        </p:spPr>
        <p:txBody>
          <a:bodyPr/>
          <a:lstStyle/>
          <a:p>
            <a:r>
              <a:rPr lang="fr-FR" sz="4000" b="1" dirty="0">
                <a:latin typeface="Calibri" panose="020F0502020204030204" pitchFamily="34" charset="0"/>
                <a:cs typeface="Calibri" panose="020F0502020204030204" pitchFamily="34" charset="0"/>
              </a:rPr>
              <a:t>Renforcement des incitations fiscales à l'utilisation d'énergie renouvelable dans les transports </a:t>
            </a:r>
            <a:endParaRPr lang="fr-FR" sz="4000" dirty="0"/>
          </a:p>
        </p:txBody>
      </p:sp>
      <p:sp>
        <p:nvSpPr>
          <p:cNvPr id="6" name="Titre 5">
            <a:extLst>
              <a:ext uri="{FF2B5EF4-FFF2-40B4-BE49-F238E27FC236}">
                <a16:creationId xmlns:a16="http://schemas.microsoft.com/office/drawing/2014/main" id="{E847060A-494B-4568-8357-22FB45C208C6}"/>
              </a:ext>
            </a:extLst>
          </p:cNvPr>
          <p:cNvSpPr>
            <a:spLocks noGrp="1"/>
          </p:cNvSpPr>
          <p:nvPr>
            <p:ph type="title"/>
          </p:nvPr>
        </p:nvSpPr>
        <p:spPr/>
        <p:txBody>
          <a:bodyPr/>
          <a:lstStyle/>
          <a:p>
            <a:r>
              <a:rPr lang="fr-FR" sz="9600" dirty="0"/>
              <a:t>03</a:t>
            </a:r>
            <a:endParaRPr lang="fr-FR" sz="2800" dirty="0"/>
          </a:p>
        </p:txBody>
      </p:sp>
      <p:sp>
        <p:nvSpPr>
          <p:cNvPr id="2" name="Espace réservé de la date 1">
            <a:extLst>
              <a:ext uri="{FF2B5EF4-FFF2-40B4-BE49-F238E27FC236}">
                <a16:creationId xmlns:a16="http://schemas.microsoft.com/office/drawing/2014/main" id="{4CD38B97-5E37-4ECE-9D5B-C940914178AA}"/>
              </a:ext>
            </a:extLst>
          </p:cNvPr>
          <p:cNvSpPr>
            <a:spLocks noGrp="1"/>
          </p:cNvSpPr>
          <p:nvPr>
            <p:ph type="dt" sz="half" idx="10"/>
          </p:nvPr>
        </p:nvSpPr>
        <p:spPr/>
        <p:txBody>
          <a:bodyPr/>
          <a:lstStyle/>
          <a:p>
            <a:pPr algn="r"/>
            <a:r>
              <a:rPr lang="fr-FR" dirty="0"/>
              <a:t>23 janvier 2020</a:t>
            </a:r>
          </a:p>
        </p:txBody>
      </p:sp>
      <p:sp>
        <p:nvSpPr>
          <p:cNvPr id="3" name="Espace réservé du pied de page 2">
            <a:extLst>
              <a:ext uri="{FF2B5EF4-FFF2-40B4-BE49-F238E27FC236}">
                <a16:creationId xmlns:a16="http://schemas.microsoft.com/office/drawing/2014/main" id="{FFF97F96-B895-421C-AD63-B5CEACB495ED}"/>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B8830C95-A854-4508-88E2-4C2574EE140E}"/>
              </a:ext>
            </a:extLst>
          </p:cNvPr>
          <p:cNvSpPr>
            <a:spLocks noGrp="1"/>
          </p:cNvSpPr>
          <p:nvPr>
            <p:ph type="sldNum" sz="quarter" idx="12"/>
          </p:nvPr>
        </p:nvSpPr>
        <p:spPr/>
        <p:txBody>
          <a:bodyPr/>
          <a:lstStyle/>
          <a:p>
            <a:fld id="{733122C9-A0B9-462F-8757-0847AD287B63}" type="slidenum">
              <a:rPr lang="fr-FR" smtClean="0"/>
              <a:pPr/>
              <a:t>15</a:t>
            </a:fld>
            <a:endParaRPr lang="fr-FR" dirty="0"/>
          </a:p>
        </p:txBody>
      </p:sp>
    </p:spTree>
    <p:extLst>
      <p:ext uri="{BB962C8B-B14F-4D97-AF65-F5344CB8AC3E}">
        <p14:creationId xmlns:p14="http://schemas.microsoft.com/office/powerpoint/2010/main" val="1940670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3755AF-AE5B-4C2B-8E37-3E1B1CEEDBAA}"/>
              </a:ext>
            </a:extLst>
          </p:cNvPr>
          <p:cNvSpPr>
            <a:spLocks noGrp="1"/>
          </p:cNvSpPr>
          <p:nvPr>
            <p:ph type="title"/>
          </p:nvPr>
        </p:nvSpPr>
        <p:spPr>
          <a:xfrm>
            <a:off x="540000" y="120336"/>
            <a:ext cx="10450574" cy="720080"/>
          </a:xfrm>
        </p:spPr>
        <p:txBody>
          <a:bodyPr/>
          <a:lstStyle/>
          <a:p>
            <a:pPr algn="just"/>
            <a:br>
              <a:rPr lang="fr-FR" dirty="0"/>
            </a:br>
            <a:r>
              <a:rPr lang="fr-FR" sz="2800" b="1" dirty="0">
                <a:latin typeface="Calibri" panose="020F0502020204030204" pitchFamily="34" charset="0"/>
                <a:cs typeface="Calibri" panose="020F0502020204030204" pitchFamily="34" charset="0"/>
              </a:rPr>
              <a:t>Renforcement des incitations fiscales à l'utilisation d'énergie renouvelable dans les transports </a:t>
            </a:r>
            <a:endParaRPr lang="fr-FR" sz="2800" dirty="0"/>
          </a:p>
        </p:txBody>
      </p:sp>
      <p:sp>
        <p:nvSpPr>
          <p:cNvPr id="4" name="Espace réservé du texte 3">
            <a:extLst>
              <a:ext uri="{FF2B5EF4-FFF2-40B4-BE49-F238E27FC236}">
                <a16:creationId xmlns:a16="http://schemas.microsoft.com/office/drawing/2014/main" id="{40CFF6BF-C052-47E4-8250-A3D26912E99E}"/>
              </a:ext>
            </a:extLst>
          </p:cNvPr>
          <p:cNvSpPr>
            <a:spLocks noGrp="1"/>
          </p:cNvSpPr>
          <p:nvPr>
            <p:ph type="body" sz="quarter" idx="13"/>
          </p:nvPr>
        </p:nvSpPr>
        <p:spPr>
          <a:xfrm>
            <a:off x="540000" y="888976"/>
            <a:ext cx="10584000" cy="305231"/>
          </a:xfrm>
        </p:spPr>
        <p:txBody>
          <a:bodyPr/>
          <a:lstStyle/>
          <a:p>
            <a:r>
              <a:rPr lang="fr-FR" sz="2400" dirty="0">
                <a:solidFill>
                  <a:schemeClr val="accent2"/>
                </a:solidFill>
                <a:hlinkClick r:id="rId3"/>
              </a:rPr>
              <a:t>Article 95 LF 2022</a:t>
            </a:r>
            <a:endParaRPr lang="fr-FR" sz="2400" dirty="0">
              <a:solidFill>
                <a:schemeClr val="accent2"/>
              </a:solidFill>
              <a:hlinkClick r:id="rId4">
                <a:extLst>
                  <a:ext uri="{A12FA001-AC4F-418D-AE19-62706E023703}">
                    <ahyp:hlinkClr xmlns:ahyp="http://schemas.microsoft.com/office/drawing/2018/hyperlinkcolor" val="tx"/>
                  </a:ext>
                </a:extLst>
              </a:hlinkClick>
            </a:endParaRPr>
          </a:p>
        </p:txBody>
      </p:sp>
      <p:sp>
        <p:nvSpPr>
          <p:cNvPr id="5" name="Espace réservé de la date 4">
            <a:extLst>
              <a:ext uri="{FF2B5EF4-FFF2-40B4-BE49-F238E27FC236}">
                <a16:creationId xmlns:a16="http://schemas.microsoft.com/office/drawing/2014/main" id="{C0D6C89C-2D6B-491C-9E82-F276CDDB8935}"/>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CD3E0803-623E-4C0F-9F48-23D916E7F001}"/>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B468F119-1129-4FFA-B588-59AE049E0BC0}"/>
              </a:ext>
            </a:extLst>
          </p:cNvPr>
          <p:cNvSpPr>
            <a:spLocks noGrp="1"/>
          </p:cNvSpPr>
          <p:nvPr>
            <p:ph type="sldNum" sz="quarter" idx="16"/>
          </p:nvPr>
        </p:nvSpPr>
        <p:spPr/>
        <p:txBody>
          <a:bodyPr/>
          <a:lstStyle/>
          <a:p>
            <a:fld id="{733122C9-A0B9-462F-8757-0847AD287B63}" type="slidenum">
              <a:rPr lang="fr-FR" smtClean="0"/>
              <a:pPr/>
              <a:t>16</a:t>
            </a:fld>
            <a:endParaRPr lang="fr-FR" dirty="0"/>
          </a:p>
        </p:txBody>
      </p:sp>
      <p:sp>
        <p:nvSpPr>
          <p:cNvPr id="9" name="Espace réservé du contenu 8">
            <a:extLst>
              <a:ext uri="{FF2B5EF4-FFF2-40B4-BE49-F238E27FC236}">
                <a16:creationId xmlns:a16="http://schemas.microsoft.com/office/drawing/2014/main" id="{C1156C4C-0FB7-4C08-A2DC-6178B76090F5}"/>
              </a:ext>
            </a:extLst>
          </p:cNvPr>
          <p:cNvSpPr>
            <a:spLocks noGrp="1"/>
          </p:cNvSpPr>
          <p:nvPr>
            <p:ph idx="1"/>
          </p:nvPr>
        </p:nvSpPr>
        <p:spPr>
          <a:xfrm>
            <a:off x="563890" y="1377566"/>
            <a:ext cx="10584000" cy="4788532"/>
          </a:xfrm>
        </p:spPr>
        <p:txBody>
          <a:bodyPr/>
          <a:lstStyle/>
          <a:p>
            <a:pPr algn="just" fontAlgn="base"/>
            <a:r>
              <a:rPr lang="fr-FR" sz="1800" b="0" dirty="0">
                <a:solidFill>
                  <a:srgbClr val="333333"/>
                </a:solidFill>
              </a:rPr>
              <a:t>Mesure qui renforce les incitations fiscales relatives à l’utilisation d’énergies renouvelables dans les transports, dans le cadre de la Taxe incitative à l'utilisation d'énergies renouvelables dans les transports (TIRUERT), prévue à l’article </a:t>
            </a:r>
            <a:r>
              <a:rPr lang="fr-FR" sz="1800" b="0" dirty="0">
                <a:solidFill>
                  <a:srgbClr val="333333"/>
                </a:solidFill>
                <a:hlinkClick r:id="rId5"/>
              </a:rPr>
              <a:t>266 quindecies du Code des douanes </a:t>
            </a:r>
            <a:r>
              <a:rPr lang="fr-FR" sz="1800" b="0" dirty="0">
                <a:solidFill>
                  <a:srgbClr val="333333"/>
                </a:solidFill>
              </a:rPr>
              <a:t>:</a:t>
            </a:r>
          </a:p>
          <a:p>
            <a:pPr marL="360000" lvl="4" indent="0" algn="just" fontAlgn="base">
              <a:buNone/>
            </a:pPr>
            <a:r>
              <a:rPr lang="fr-FR" sz="1800" b="0" dirty="0">
                <a:solidFill>
                  <a:srgbClr val="333333"/>
                </a:solidFill>
              </a:rPr>
              <a:t>- </a:t>
            </a:r>
            <a:r>
              <a:rPr lang="fr-FR" sz="1800" b="1" dirty="0">
                <a:solidFill>
                  <a:srgbClr val="333333"/>
                </a:solidFill>
              </a:rPr>
              <a:t>Augmentation des niveaux d’incorporation </a:t>
            </a:r>
            <a:r>
              <a:rPr lang="fr-FR" sz="1800" b="0" dirty="0">
                <a:solidFill>
                  <a:srgbClr val="333333"/>
                </a:solidFill>
              </a:rPr>
              <a:t>que les redevables doivent atteindre pour éviter l’imposition à cette taxe (9,5 % pour les essences et à 8,6 % pour les gazoles) ainsi que les niveaux minima d’incorporation des biocarburants dits « avancés » introduits par la Loi de finances pour 2021.</a:t>
            </a:r>
          </a:p>
          <a:p>
            <a:pPr marL="360000" lvl="4" indent="0" algn="just" fontAlgn="base">
              <a:buNone/>
            </a:pPr>
            <a:r>
              <a:rPr lang="fr-FR" sz="1800" b="0" dirty="0">
                <a:solidFill>
                  <a:srgbClr val="333333"/>
                </a:solidFill>
              </a:rPr>
              <a:t>- Précision des modalités de prise en compte de l’hydrogène d’origine renouvelable tout au long de la chaîne de production de l’énergie. L’objectif du Gouvernement est </a:t>
            </a:r>
            <a:r>
              <a:rPr lang="fr-FR" sz="1800" b="1" dirty="0">
                <a:solidFill>
                  <a:srgbClr val="333333"/>
                </a:solidFill>
              </a:rPr>
              <a:t>notamment de favoriser la prise en compte de l’hydrogène </a:t>
            </a:r>
            <a:r>
              <a:rPr lang="fr-FR" sz="1800" b="0" dirty="0">
                <a:solidFill>
                  <a:srgbClr val="333333"/>
                </a:solidFill>
              </a:rPr>
              <a:t>produit par électrolyse à partir d’électricité renouvelable.</a:t>
            </a:r>
          </a:p>
          <a:p>
            <a:pPr lvl="4" algn="just" fontAlgn="base">
              <a:buFontTx/>
              <a:buChar char="-"/>
            </a:pPr>
            <a:r>
              <a:rPr lang="fr-FR" sz="1800" b="0" dirty="0">
                <a:solidFill>
                  <a:srgbClr val="333333"/>
                </a:solidFill>
              </a:rPr>
              <a:t>Clarification de l'encadrement </a:t>
            </a:r>
            <a:r>
              <a:rPr lang="fr-FR" sz="1800" b="1" dirty="0">
                <a:solidFill>
                  <a:srgbClr val="333333"/>
                </a:solidFill>
              </a:rPr>
              <a:t>des cultures intermédiaires pour biocarburants </a:t>
            </a:r>
            <a:r>
              <a:rPr lang="fr-FR" sz="1800" b="0" dirty="0">
                <a:solidFill>
                  <a:srgbClr val="333333"/>
                </a:solidFill>
              </a:rPr>
              <a:t>de seconde génération. Il est prévu qu’un décret viendra préciser les conditions à respecter pour que l'exploitation des cultures intermédiaires ne soit pas considérée comme créant une demande de terres supplémentaires.</a:t>
            </a:r>
          </a:p>
          <a:p>
            <a:pPr fontAlgn="base"/>
            <a:endParaRPr lang="fr-FR" sz="800" dirty="0">
              <a:solidFill>
                <a:srgbClr val="000000"/>
              </a:solidFill>
            </a:endParaRPr>
          </a:p>
          <a:p>
            <a:pPr marL="285750" indent="-285750" fontAlgn="base">
              <a:buFont typeface="Wingdings" panose="05000000000000000000" pitchFamily="2" charset="2"/>
              <a:buChar char="Ø"/>
            </a:pPr>
            <a:r>
              <a:rPr lang="fr-FR" sz="1800" dirty="0">
                <a:solidFill>
                  <a:srgbClr val="000000"/>
                </a:solidFill>
              </a:rPr>
              <a:t>Entrée en vigueur à compter 1</a:t>
            </a:r>
            <a:r>
              <a:rPr lang="fr-FR" sz="1800" baseline="30000" dirty="0">
                <a:solidFill>
                  <a:srgbClr val="000000"/>
                </a:solidFill>
              </a:rPr>
              <a:t>er</a:t>
            </a:r>
            <a:r>
              <a:rPr lang="fr-FR" sz="1800" dirty="0">
                <a:solidFill>
                  <a:srgbClr val="000000"/>
                </a:solidFill>
              </a:rPr>
              <a:t> janvier 2023</a:t>
            </a:r>
            <a:endParaRPr lang="fr-FR" sz="1800" b="0" i="0" dirty="0">
              <a:solidFill>
                <a:srgbClr val="000000"/>
              </a:solidFill>
              <a:effectLst/>
            </a:endParaRPr>
          </a:p>
        </p:txBody>
      </p:sp>
    </p:spTree>
    <p:extLst>
      <p:ext uri="{BB962C8B-B14F-4D97-AF65-F5344CB8AC3E}">
        <p14:creationId xmlns:p14="http://schemas.microsoft.com/office/powerpoint/2010/main" val="2604686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03762800-1F72-4581-BF58-F4EB9231D856}"/>
              </a:ext>
            </a:extLst>
          </p:cNvPr>
          <p:cNvSpPr>
            <a:spLocks noGrp="1"/>
          </p:cNvSpPr>
          <p:nvPr>
            <p:ph type="body" sz="quarter" idx="13"/>
          </p:nvPr>
        </p:nvSpPr>
        <p:spPr>
          <a:xfrm>
            <a:off x="5735167" y="2133650"/>
            <a:ext cx="6455246" cy="3024336"/>
          </a:xfrm>
        </p:spPr>
        <p:txBody>
          <a:bodyPr/>
          <a:lstStyle/>
          <a:p>
            <a:r>
              <a:rPr lang="fr-FR" sz="4000" b="1" dirty="0">
                <a:latin typeface="Calibri" panose="020F0502020204030204" pitchFamily="34" charset="0"/>
              </a:rPr>
              <a:t>Transposition de la décision (UE) 2021-991 du 7 juin 2021 relative au régime de l’octroi de mer </a:t>
            </a:r>
          </a:p>
        </p:txBody>
      </p:sp>
      <p:sp>
        <p:nvSpPr>
          <p:cNvPr id="6" name="Titre 5">
            <a:extLst>
              <a:ext uri="{FF2B5EF4-FFF2-40B4-BE49-F238E27FC236}">
                <a16:creationId xmlns:a16="http://schemas.microsoft.com/office/drawing/2014/main" id="{E847060A-494B-4568-8357-22FB45C208C6}"/>
              </a:ext>
            </a:extLst>
          </p:cNvPr>
          <p:cNvSpPr>
            <a:spLocks noGrp="1"/>
          </p:cNvSpPr>
          <p:nvPr>
            <p:ph type="title"/>
          </p:nvPr>
        </p:nvSpPr>
        <p:spPr/>
        <p:txBody>
          <a:bodyPr/>
          <a:lstStyle/>
          <a:p>
            <a:r>
              <a:rPr lang="fr-FR" sz="9600" dirty="0"/>
              <a:t>04</a:t>
            </a:r>
            <a:endParaRPr lang="fr-FR" sz="2800" dirty="0"/>
          </a:p>
        </p:txBody>
      </p:sp>
      <p:sp>
        <p:nvSpPr>
          <p:cNvPr id="2" name="Espace réservé de la date 1">
            <a:extLst>
              <a:ext uri="{FF2B5EF4-FFF2-40B4-BE49-F238E27FC236}">
                <a16:creationId xmlns:a16="http://schemas.microsoft.com/office/drawing/2014/main" id="{4CD38B97-5E37-4ECE-9D5B-C940914178AA}"/>
              </a:ext>
            </a:extLst>
          </p:cNvPr>
          <p:cNvSpPr>
            <a:spLocks noGrp="1"/>
          </p:cNvSpPr>
          <p:nvPr>
            <p:ph type="dt" sz="half" idx="10"/>
          </p:nvPr>
        </p:nvSpPr>
        <p:spPr/>
        <p:txBody>
          <a:bodyPr/>
          <a:lstStyle/>
          <a:p>
            <a:pPr algn="r"/>
            <a:r>
              <a:rPr lang="fr-FR" dirty="0"/>
              <a:t>23 janvier 2020</a:t>
            </a:r>
          </a:p>
        </p:txBody>
      </p:sp>
      <p:sp>
        <p:nvSpPr>
          <p:cNvPr id="3" name="Espace réservé du pied de page 2">
            <a:extLst>
              <a:ext uri="{FF2B5EF4-FFF2-40B4-BE49-F238E27FC236}">
                <a16:creationId xmlns:a16="http://schemas.microsoft.com/office/drawing/2014/main" id="{FFF97F96-B895-421C-AD63-B5CEACB495ED}"/>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B8830C95-A854-4508-88E2-4C2574EE140E}"/>
              </a:ext>
            </a:extLst>
          </p:cNvPr>
          <p:cNvSpPr>
            <a:spLocks noGrp="1"/>
          </p:cNvSpPr>
          <p:nvPr>
            <p:ph type="sldNum" sz="quarter" idx="12"/>
          </p:nvPr>
        </p:nvSpPr>
        <p:spPr/>
        <p:txBody>
          <a:bodyPr/>
          <a:lstStyle/>
          <a:p>
            <a:fld id="{733122C9-A0B9-462F-8757-0847AD287B63}" type="slidenum">
              <a:rPr lang="fr-FR" smtClean="0"/>
              <a:pPr/>
              <a:t>17</a:t>
            </a:fld>
            <a:endParaRPr lang="fr-FR" dirty="0"/>
          </a:p>
        </p:txBody>
      </p:sp>
    </p:spTree>
    <p:extLst>
      <p:ext uri="{BB962C8B-B14F-4D97-AF65-F5344CB8AC3E}">
        <p14:creationId xmlns:p14="http://schemas.microsoft.com/office/powerpoint/2010/main" val="39929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345C41-98AA-4BBA-A6C3-1B32650A7155}"/>
              </a:ext>
            </a:extLst>
          </p:cNvPr>
          <p:cNvSpPr>
            <a:spLocks noGrp="1"/>
          </p:cNvSpPr>
          <p:nvPr>
            <p:ph type="title"/>
          </p:nvPr>
        </p:nvSpPr>
        <p:spPr/>
        <p:txBody>
          <a:bodyPr/>
          <a:lstStyle/>
          <a:p>
            <a:r>
              <a:rPr lang="fr-FR" dirty="0"/>
              <a:t>Maintien du régime de l’octroi de mer pour la période 2022/2027</a:t>
            </a:r>
          </a:p>
        </p:txBody>
      </p:sp>
      <p:sp>
        <p:nvSpPr>
          <p:cNvPr id="3" name="Espace réservé du contenu 2">
            <a:extLst>
              <a:ext uri="{FF2B5EF4-FFF2-40B4-BE49-F238E27FC236}">
                <a16:creationId xmlns:a16="http://schemas.microsoft.com/office/drawing/2014/main" id="{DEF2DB2B-3583-46F2-8E3C-8879E797C99D}"/>
              </a:ext>
            </a:extLst>
          </p:cNvPr>
          <p:cNvSpPr>
            <a:spLocks noGrp="1"/>
          </p:cNvSpPr>
          <p:nvPr>
            <p:ph idx="1"/>
          </p:nvPr>
        </p:nvSpPr>
        <p:spPr>
          <a:xfrm>
            <a:off x="1270670" y="1845554"/>
            <a:ext cx="9412980" cy="1440160"/>
          </a:xfrm>
        </p:spPr>
        <p:txBody>
          <a:bodyPr/>
          <a:lstStyle/>
          <a:p>
            <a:pPr marL="342900" indent="-342900" fontAlgn="base">
              <a:buFont typeface="Arial" panose="020B0604020202020204" pitchFamily="34" charset="0"/>
              <a:buChar char="•"/>
            </a:pPr>
            <a:r>
              <a:rPr lang="fr-FR" sz="2400" b="0" dirty="0">
                <a:solidFill>
                  <a:srgbClr val="333333"/>
                </a:solidFill>
                <a:latin typeface="+mj-lt"/>
              </a:rPr>
              <a:t>Prolongation </a:t>
            </a:r>
            <a:r>
              <a:rPr lang="fr-FR" sz="2400" b="0" i="0" dirty="0">
                <a:solidFill>
                  <a:srgbClr val="333333"/>
                </a:solidFill>
                <a:effectLst/>
                <a:latin typeface="+mj-lt"/>
              </a:rPr>
              <a:t>du régime de taxation différenciée à l’octroi de mer </a:t>
            </a:r>
            <a:r>
              <a:rPr lang="fr-FR" sz="2400" i="0" dirty="0">
                <a:solidFill>
                  <a:srgbClr val="333333"/>
                </a:solidFill>
                <a:effectLst/>
                <a:latin typeface="+mj-lt"/>
              </a:rPr>
              <a:t>jusqu’au 31 décembre 2027 </a:t>
            </a:r>
            <a:r>
              <a:rPr lang="fr-FR" sz="2400" b="0" i="0" dirty="0">
                <a:solidFill>
                  <a:srgbClr val="333333"/>
                </a:solidFill>
                <a:effectLst/>
                <a:latin typeface="+mj-lt"/>
              </a:rPr>
              <a:t>aux collectivités et régions d’outre-mer (Guadeloupe, La Réunion, Guyane et Martinique, Mayotte).</a:t>
            </a:r>
          </a:p>
          <a:p>
            <a:pPr fontAlgn="base"/>
            <a:endParaRPr lang="fr-FR" sz="800" b="0" i="0" dirty="0">
              <a:solidFill>
                <a:srgbClr val="333333"/>
              </a:solidFill>
              <a:effectLst/>
              <a:latin typeface="+mj-lt"/>
            </a:endParaRPr>
          </a:p>
          <a:p>
            <a:pPr marL="342900" indent="-342900" fontAlgn="base">
              <a:buFont typeface="Arial" panose="020B0604020202020204" pitchFamily="34" charset="0"/>
              <a:buChar char="•"/>
            </a:pPr>
            <a:r>
              <a:rPr lang="fr-FR" sz="2400" b="0" dirty="0">
                <a:solidFill>
                  <a:srgbClr val="333333"/>
                </a:solidFill>
                <a:latin typeface="+mj-lt"/>
              </a:rPr>
              <a:t>N</a:t>
            </a:r>
            <a:r>
              <a:rPr lang="fr-FR" sz="2400" b="0" i="0" dirty="0">
                <a:solidFill>
                  <a:srgbClr val="333333"/>
                </a:solidFill>
                <a:effectLst/>
                <a:latin typeface="+mj-lt"/>
              </a:rPr>
              <a:t>ouvelles règles prévoyant l’introduction des nouveaux taux réduits pour des nouveaux produits ainsi qu’un relèvement du seuil d’assujettissement à l’octroi de mer qui passera de 300.000 € à </a:t>
            </a:r>
            <a:r>
              <a:rPr lang="fr-FR" sz="2400" i="0" dirty="0">
                <a:solidFill>
                  <a:srgbClr val="333333"/>
                </a:solidFill>
                <a:effectLst/>
                <a:latin typeface="+mj-lt"/>
              </a:rPr>
              <a:t>550.000 € de chiffre d’affaires</a:t>
            </a:r>
            <a:r>
              <a:rPr lang="fr-FR" sz="2400" b="0" i="0" dirty="0">
                <a:solidFill>
                  <a:srgbClr val="333333"/>
                </a:solidFill>
                <a:effectLst/>
                <a:latin typeface="+mj-lt"/>
              </a:rPr>
              <a:t>.</a:t>
            </a:r>
          </a:p>
          <a:p>
            <a:endParaRPr lang="fr-FR" dirty="0"/>
          </a:p>
        </p:txBody>
      </p:sp>
      <p:sp>
        <p:nvSpPr>
          <p:cNvPr id="4" name="Espace réservé du texte 3">
            <a:extLst>
              <a:ext uri="{FF2B5EF4-FFF2-40B4-BE49-F238E27FC236}">
                <a16:creationId xmlns:a16="http://schemas.microsoft.com/office/drawing/2014/main" id="{FF2E4717-9140-436E-A231-E49BB4BEA721}"/>
              </a:ext>
            </a:extLst>
          </p:cNvPr>
          <p:cNvSpPr>
            <a:spLocks noGrp="1"/>
          </p:cNvSpPr>
          <p:nvPr>
            <p:ph type="body" sz="quarter" idx="13"/>
          </p:nvPr>
        </p:nvSpPr>
        <p:spPr>
          <a:xfrm>
            <a:off x="540000" y="1125538"/>
            <a:ext cx="10584000" cy="396000"/>
          </a:xfrm>
        </p:spPr>
        <p:txBody>
          <a:bodyPr/>
          <a:lstStyle/>
          <a:p>
            <a:r>
              <a:rPr lang="fr-FR" dirty="0">
                <a:hlinkClick r:id="rId2"/>
              </a:rPr>
              <a:t>Article 99 LF 2022</a:t>
            </a:r>
            <a:endParaRPr lang="fr-FR" dirty="0"/>
          </a:p>
        </p:txBody>
      </p:sp>
      <p:sp>
        <p:nvSpPr>
          <p:cNvPr id="5" name="Espace réservé de la date 4">
            <a:extLst>
              <a:ext uri="{FF2B5EF4-FFF2-40B4-BE49-F238E27FC236}">
                <a16:creationId xmlns:a16="http://schemas.microsoft.com/office/drawing/2014/main" id="{05A0B352-BE0B-44AD-9011-43B11B7221B4}"/>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1D3081F4-8BA7-4284-BC97-318AEE41DF46}"/>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BA684549-A2FF-4A69-B018-40FB02BE794F}"/>
              </a:ext>
            </a:extLst>
          </p:cNvPr>
          <p:cNvSpPr>
            <a:spLocks noGrp="1"/>
          </p:cNvSpPr>
          <p:nvPr>
            <p:ph type="sldNum" sz="quarter" idx="16"/>
          </p:nvPr>
        </p:nvSpPr>
        <p:spPr/>
        <p:txBody>
          <a:bodyPr/>
          <a:lstStyle/>
          <a:p>
            <a:fld id="{733122C9-A0B9-462F-8757-0847AD287B63}" type="slidenum">
              <a:rPr lang="fr-FR" smtClean="0"/>
              <a:pPr/>
              <a:t>18</a:t>
            </a:fld>
            <a:endParaRPr lang="fr-FR" dirty="0"/>
          </a:p>
        </p:txBody>
      </p:sp>
    </p:spTree>
    <p:extLst>
      <p:ext uri="{BB962C8B-B14F-4D97-AF65-F5344CB8AC3E}">
        <p14:creationId xmlns:p14="http://schemas.microsoft.com/office/powerpoint/2010/main" val="291146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03762800-1F72-4581-BF58-F4EB9231D856}"/>
              </a:ext>
            </a:extLst>
          </p:cNvPr>
          <p:cNvSpPr>
            <a:spLocks noGrp="1"/>
          </p:cNvSpPr>
          <p:nvPr>
            <p:ph type="body" sz="quarter" idx="13"/>
          </p:nvPr>
        </p:nvSpPr>
        <p:spPr>
          <a:xfrm>
            <a:off x="5735167" y="2133650"/>
            <a:ext cx="6455246" cy="3024336"/>
          </a:xfrm>
        </p:spPr>
        <p:txBody>
          <a:bodyPr/>
          <a:lstStyle/>
          <a:p>
            <a:r>
              <a:rPr lang="fr-FR" sz="4000" b="1" dirty="0">
                <a:latin typeface="Calibri" panose="020F0502020204030204" pitchFamily="34" charset="0"/>
              </a:rPr>
              <a:t>Crédits d’impôts</a:t>
            </a:r>
          </a:p>
        </p:txBody>
      </p:sp>
      <p:sp>
        <p:nvSpPr>
          <p:cNvPr id="6" name="Titre 5">
            <a:extLst>
              <a:ext uri="{FF2B5EF4-FFF2-40B4-BE49-F238E27FC236}">
                <a16:creationId xmlns:a16="http://schemas.microsoft.com/office/drawing/2014/main" id="{E847060A-494B-4568-8357-22FB45C208C6}"/>
              </a:ext>
            </a:extLst>
          </p:cNvPr>
          <p:cNvSpPr>
            <a:spLocks noGrp="1"/>
          </p:cNvSpPr>
          <p:nvPr>
            <p:ph type="title"/>
          </p:nvPr>
        </p:nvSpPr>
        <p:spPr/>
        <p:txBody>
          <a:bodyPr/>
          <a:lstStyle/>
          <a:p>
            <a:r>
              <a:rPr lang="fr-FR" sz="9600" dirty="0"/>
              <a:t>05</a:t>
            </a:r>
            <a:endParaRPr lang="fr-FR" sz="2800" dirty="0"/>
          </a:p>
        </p:txBody>
      </p:sp>
      <p:sp>
        <p:nvSpPr>
          <p:cNvPr id="2" name="Espace réservé de la date 1">
            <a:extLst>
              <a:ext uri="{FF2B5EF4-FFF2-40B4-BE49-F238E27FC236}">
                <a16:creationId xmlns:a16="http://schemas.microsoft.com/office/drawing/2014/main" id="{4CD38B97-5E37-4ECE-9D5B-C940914178AA}"/>
              </a:ext>
            </a:extLst>
          </p:cNvPr>
          <p:cNvSpPr>
            <a:spLocks noGrp="1"/>
          </p:cNvSpPr>
          <p:nvPr>
            <p:ph type="dt" sz="half" idx="10"/>
          </p:nvPr>
        </p:nvSpPr>
        <p:spPr/>
        <p:txBody>
          <a:bodyPr/>
          <a:lstStyle/>
          <a:p>
            <a:pPr algn="r"/>
            <a:r>
              <a:rPr lang="fr-FR" dirty="0"/>
              <a:t>23 janvier 2020</a:t>
            </a:r>
          </a:p>
        </p:txBody>
      </p:sp>
      <p:sp>
        <p:nvSpPr>
          <p:cNvPr id="3" name="Espace réservé du pied de page 2">
            <a:extLst>
              <a:ext uri="{FF2B5EF4-FFF2-40B4-BE49-F238E27FC236}">
                <a16:creationId xmlns:a16="http://schemas.microsoft.com/office/drawing/2014/main" id="{FFF97F96-B895-421C-AD63-B5CEACB495ED}"/>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B8830C95-A854-4508-88E2-4C2574EE140E}"/>
              </a:ext>
            </a:extLst>
          </p:cNvPr>
          <p:cNvSpPr>
            <a:spLocks noGrp="1"/>
          </p:cNvSpPr>
          <p:nvPr>
            <p:ph type="sldNum" sz="quarter" idx="12"/>
          </p:nvPr>
        </p:nvSpPr>
        <p:spPr/>
        <p:txBody>
          <a:bodyPr/>
          <a:lstStyle/>
          <a:p>
            <a:fld id="{733122C9-A0B9-462F-8757-0847AD287B63}" type="slidenum">
              <a:rPr lang="fr-FR" smtClean="0"/>
              <a:pPr/>
              <a:t>19</a:t>
            </a:fld>
            <a:endParaRPr lang="fr-FR" dirty="0"/>
          </a:p>
        </p:txBody>
      </p:sp>
    </p:spTree>
    <p:extLst>
      <p:ext uri="{BB962C8B-B14F-4D97-AF65-F5344CB8AC3E}">
        <p14:creationId xmlns:p14="http://schemas.microsoft.com/office/powerpoint/2010/main" val="167290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21F84-584D-48AE-B5C6-FAB7F269FCA2}"/>
              </a:ext>
            </a:extLst>
          </p:cNvPr>
          <p:cNvSpPr>
            <a:spLocks noGrp="1"/>
          </p:cNvSpPr>
          <p:nvPr>
            <p:ph type="title"/>
          </p:nvPr>
        </p:nvSpPr>
        <p:spPr/>
        <p:txBody>
          <a:bodyPr/>
          <a:lstStyle/>
          <a:p>
            <a:pPr algn="ctr"/>
            <a:r>
              <a:rPr lang="fr-FR" dirty="0"/>
              <a:t>Loi de finances pour 2022 </a:t>
            </a:r>
            <a:br>
              <a:rPr lang="fr-FR" dirty="0"/>
            </a:br>
            <a:endParaRPr lang="fr-FR" dirty="0"/>
          </a:p>
        </p:txBody>
      </p:sp>
      <p:sp>
        <p:nvSpPr>
          <p:cNvPr id="4" name="Espace réservé du pied de page 3">
            <a:extLst>
              <a:ext uri="{FF2B5EF4-FFF2-40B4-BE49-F238E27FC236}">
                <a16:creationId xmlns:a16="http://schemas.microsoft.com/office/drawing/2014/main" id="{84D58B6A-911C-4F32-BF77-EC4E01C99151}"/>
              </a:ext>
            </a:extLst>
          </p:cNvPr>
          <p:cNvSpPr>
            <a:spLocks noGrp="1"/>
          </p:cNvSpPr>
          <p:nvPr>
            <p:ph type="ftr" sz="quarter" idx="11"/>
          </p:nvPr>
        </p:nvSpPr>
        <p:spPr/>
        <p:txBody>
          <a:bodyPr/>
          <a:lstStyle/>
          <a:p>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429C8184-8738-4AB9-A68C-BB3BA8FE024F}"/>
              </a:ext>
            </a:extLst>
          </p:cNvPr>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3815777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C64B47-DFDD-4AF3-BAA2-D105E919910F}"/>
              </a:ext>
            </a:extLst>
          </p:cNvPr>
          <p:cNvSpPr>
            <a:spLocks noGrp="1"/>
          </p:cNvSpPr>
          <p:nvPr>
            <p:ph type="title"/>
          </p:nvPr>
        </p:nvSpPr>
        <p:spPr/>
        <p:txBody>
          <a:bodyPr/>
          <a:lstStyle/>
          <a:p>
            <a:r>
              <a:rPr lang="fr-FR" dirty="0"/>
              <a:t>Crédit d’impôt en faveur de la recherche collaborative (1/2)</a:t>
            </a:r>
          </a:p>
        </p:txBody>
      </p:sp>
      <p:sp>
        <p:nvSpPr>
          <p:cNvPr id="4" name="Espace réservé du texte 3">
            <a:extLst>
              <a:ext uri="{FF2B5EF4-FFF2-40B4-BE49-F238E27FC236}">
                <a16:creationId xmlns:a16="http://schemas.microsoft.com/office/drawing/2014/main" id="{D60C28BA-788D-49E6-8BB7-9D22718482E0}"/>
              </a:ext>
            </a:extLst>
          </p:cNvPr>
          <p:cNvSpPr>
            <a:spLocks noGrp="1"/>
          </p:cNvSpPr>
          <p:nvPr>
            <p:ph type="body" sz="quarter" idx="13"/>
          </p:nvPr>
        </p:nvSpPr>
        <p:spPr/>
        <p:txBody>
          <a:bodyPr/>
          <a:lstStyle/>
          <a:p>
            <a:r>
              <a:rPr lang="fr-FR" dirty="0">
                <a:hlinkClick r:id="rId2"/>
              </a:rPr>
              <a:t>Article 69 LF 2022</a:t>
            </a:r>
            <a:endParaRPr lang="fr-FR" dirty="0"/>
          </a:p>
        </p:txBody>
      </p:sp>
      <p:sp>
        <p:nvSpPr>
          <p:cNvPr id="5" name="Espace réservé de la date 4">
            <a:extLst>
              <a:ext uri="{FF2B5EF4-FFF2-40B4-BE49-F238E27FC236}">
                <a16:creationId xmlns:a16="http://schemas.microsoft.com/office/drawing/2014/main" id="{E646EF25-FA47-4BD6-8D8B-8672D1A538C4}"/>
              </a:ext>
            </a:extLst>
          </p:cNvPr>
          <p:cNvSpPr>
            <a:spLocks noGrp="1"/>
          </p:cNvSpPr>
          <p:nvPr>
            <p:ph type="dt" sz="half" idx="14"/>
          </p:nvPr>
        </p:nvSpPr>
        <p:spPr>
          <a:xfrm>
            <a:off x="5269879" y="6390000"/>
            <a:ext cx="6228000" cy="576000"/>
          </a:xfrm>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E56356A4-4A1A-435D-B37F-96CFAE2CD8E8}"/>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E6B8093D-5F75-4FB5-9B8C-0BF268F4E200}"/>
              </a:ext>
            </a:extLst>
          </p:cNvPr>
          <p:cNvSpPr>
            <a:spLocks noGrp="1"/>
          </p:cNvSpPr>
          <p:nvPr>
            <p:ph type="sldNum" sz="quarter" idx="16"/>
          </p:nvPr>
        </p:nvSpPr>
        <p:spPr/>
        <p:txBody>
          <a:bodyPr/>
          <a:lstStyle/>
          <a:p>
            <a:fld id="{733122C9-A0B9-462F-8757-0847AD287B63}" type="slidenum">
              <a:rPr lang="fr-FR" smtClean="0"/>
              <a:pPr/>
              <a:t>20</a:t>
            </a:fld>
            <a:endParaRPr lang="fr-FR" dirty="0"/>
          </a:p>
        </p:txBody>
      </p:sp>
      <p:sp>
        <p:nvSpPr>
          <p:cNvPr id="11" name="ZoneTexte 10">
            <a:extLst>
              <a:ext uri="{FF2B5EF4-FFF2-40B4-BE49-F238E27FC236}">
                <a16:creationId xmlns:a16="http://schemas.microsoft.com/office/drawing/2014/main" id="{BC5586B0-1B9E-4694-8B0F-20180D7CCE56}"/>
              </a:ext>
            </a:extLst>
          </p:cNvPr>
          <p:cNvSpPr txBox="1"/>
          <p:nvPr/>
        </p:nvSpPr>
        <p:spPr>
          <a:xfrm>
            <a:off x="697555" y="1365964"/>
            <a:ext cx="10584000" cy="830997"/>
          </a:xfrm>
          <a:prstGeom prst="rect">
            <a:avLst/>
          </a:prstGeom>
          <a:solidFill>
            <a:schemeClr val="accent5"/>
          </a:solidFill>
          <a:ln>
            <a:solidFill>
              <a:schemeClr val="tx1"/>
            </a:solidFill>
          </a:ln>
        </p:spPr>
        <p:txBody>
          <a:bodyPr wrap="square">
            <a:spAutoFit/>
          </a:bodyPr>
          <a:lstStyle/>
          <a:p>
            <a:r>
              <a:rPr lang="fr-FR" sz="1600" dirty="0"/>
              <a:t>Création d’un crédit d’impôt en faveur de la recherche collaborative entre les entreprises et certains organismes de recherche pour les dépenses engagées dans le cadre de contrats de collaboration de recherche </a:t>
            </a:r>
            <a:r>
              <a:rPr lang="fr-FR" sz="1600" u="sng" dirty="0"/>
              <a:t>conclus entre le 1er janvier 2022 et le 31 décembre 2025  (</a:t>
            </a:r>
            <a:r>
              <a:rPr lang="fr-FR" sz="1600" u="sng" dirty="0">
                <a:hlinkClick r:id="rId3">
                  <a:extLst>
                    <a:ext uri="{A12FA001-AC4F-418D-AE19-62706E023703}">
                      <ahyp:hlinkClr xmlns:ahyp="http://schemas.microsoft.com/office/drawing/2018/hyperlinkcolor" val="tx"/>
                    </a:ext>
                  </a:extLst>
                </a:hlinkClick>
              </a:rPr>
              <a:t>art. 199 ter B bis du CGI</a:t>
            </a:r>
            <a:r>
              <a:rPr lang="fr-FR" sz="1600" u="sng" dirty="0"/>
              <a:t>)</a:t>
            </a:r>
          </a:p>
        </p:txBody>
      </p:sp>
      <p:sp>
        <p:nvSpPr>
          <p:cNvPr id="13" name="ZoneTexte 12">
            <a:extLst>
              <a:ext uri="{FF2B5EF4-FFF2-40B4-BE49-F238E27FC236}">
                <a16:creationId xmlns:a16="http://schemas.microsoft.com/office/drawing/2014/main" id="{33FB4495-3973-41EE-B184-7217E54BDEA7}"/>
              </a:ext>
            </a:extLst>
          </p:cNvPr>
          <p:cNvSpPr txBox="1"/>
          <p:nvPr/>
        </p:nvSpPr>
        <p:spPr>
          <a:xfrm>
            <a:off x="712780" y="3641224"/>
            <a:ext cx="10577841" cy="3046988"/>
          </a:xfrm>
          <a:prstGeom prst="rect">
            <a:avLst/>
          </a:prstGeom>
          <a:solidFill>
            <a:schemeClr val="accent2">
              <a:lumMod val="60000"/>
              <a:lumOff val="40000"/>
            </a:schemeClr>
          </a:solidFill>
          <a:ln>
            <a:solidFill>
              <a:schemeClr val="tx1"/>
            </a:solidFill>
          </a:ln>
        </p:spPr>
        <p:txBody>
          <a:bodyPr wrap="square">
            <a:spAutoFit/>
          </a:bodyPr>
          <a:lstStyle/>
          <a:p>
            <a:pPr algn="ctr"/>
            <a:r>
              <a:rPr lang="fr-FR" sz="1600" u="sng" dirty="0"/>
              <a:t>Quelles conditions ? </a:t>
            </a:r>
          </a:p>
          <a:p>
            <a:pPr algn="just"/>
            <a:r>
              <a:rPr lang="fr-FR" sz="1600" dirty="0"/>
              <a:t>- Contrat conclu avant l’engagement des travaux de recherche menés en collaboration </a:t>
            </a:r>
          </a:p>
          <a:p>
            <a:pPr algn="just"/>
            <a:r>
              <a:rPr lang="fr-FR" sz="1600" dirty="0"/>
              <a:t>- Répartition des travaux de recherche entre l’entreprise et les organismes de recherche et modalités de partage des risques et des résultats sont fixés par le contrat (les résultats, y compris les droits de propriété intellectuelle, ne peuvent être attribués en totalité à l’entreprise et les organismes de recherche peuvent publier les résultats de leur recherche)</a:t>
            </a:r>
          </a:p>
          <a:p>
            <a:pPr algn="just"/>
            <a:r>
              <a:rPr lang="fr-FR" sz="1600" dirty="0"/>
              <a:t>- Les opérations de recherche doivent être réalisées directement par l’organisme partie au contrat, sauf si recours à d’autres organismes similaires prévu par le contrat </a:t>
            </a:r>
          </a:p>
          <a:p>
            <a:pPr algn="just"/>
            <a:r>
              <a:rPr lang="fr-FR" sz="1600" dirty="0"/>
              <a:t>- Facturation des dépenses de recherche à leur coût de revient prévue par le contrat : les dépenses facturées ne peuvent pas excéder 90 % des dépenses totales exposées pour la réalisation des opérations prévues au contrat </a:t>
            </a:r>
          </a:p>
          <a:p>
            <a:pPr algn="just"/>
            <a:r>
              <a:rPr lang="fr-FR" sz="1600" dirty="0"/>
              <a:t>- Encadrement par le régime cadre exempté de notification relatif aux aides à la recherche, au développement et à l’innovation</a:t>
            </a:r>
            <a:endParaRPr lang="fr-FR" sz="1600" i="1" dirty="0"/>
          </a:p>
        </p:txBody>
      </p:sp>
      <p:sp>
        <p:nvSpPr>
          <p:cNvPr id="15" name="ZoneTexte 14">
            <a:extLst>
              <a:ext uri="{FF2B5EF4-FFF2-40B4-BE49-F238E27FC236}">
                <a16:creationId xmlns:a16="http://schemas.microsoft.com/office/drawing/2014/main" id="{E454D27B-9295-4A8E-BD9C-44C3C8B84DFF}"/>
              </a:ext>
            </a:extLst>
          </p:cNvPr>
          <p:cNvSpPr txBox="1"/>
          <p:nvPr/>
        </p:nvSpPr>
        <p:spPr>
          <a:xfrm>
            <a:off x="712780" y="2257373"/>
            <a:ext cx="10577841" cy="1323439"/>
          </a:xfrm>
          <a:prstGeom prst="rect">
            <a:avLst/>
          </a:prstGeom>
          <a:solidFill>
            <a:schemeClr val="accent4">
              <a:lumMod val="60000"/>
              <a:lumOff val="40000"/>
            </a:schemeClr>
          </a:solidFill>
          <a:ln>
            <a:solidFill>
              <a:schemeClr val="tx1"/>
            </a:solidFill>
          </a:ln>
        </p:spPr>
        <p:txBody>
          <a:bodyPr wrap="square">
            <a:spAutoFit/>
          </a:bodyPr>
          <a:lstStyle/>
          <a:p>
            <a:pPr algn="ctr"/>
            <a:r>
              <a:rPr lang="fr-FR" sz="1600" u="sng" dirty="0"/>
              <a:t>Qui ? </a:t>
            </a:r>
          </a:p>
          <a:p>
            <a:r>
              <a:rPr lang="fr-FR" sz="1600" dirty="0"/>
              <a:t>- Les organismes de recherche et de diffusion des connaissances préalablement agréés (définition dans </a:t>
            </a:r>
            <a:r>
              <a:rPr lang="fr-FR" sz="1600" dirty="0">
                <a:hlinkClick r:id="rId4">
                  <a:extLst>
                    <a:ext uri="{A12FA001-AC4F-418D-AE19-62706E023703}">
                      <ahyp:hlinkClr xmlns:ahyp="http://schemas.microsoft.com/office/drawing/2018/hyperlinkcolor" val="tx"/>
                    </a:ext>
                  </a:extLst>
                </a:hlinkClick>
              </a:rPr>
              <a:t>communication Commission européenne n° 2014/C 198/01 relative à l’encadrement des aides d’Etat à la recherche, au développement et à l’innovation</a:t>
            </a:r>
            <a:r>
              <a:rPr lang="fr-FR" sz="1600" dirty="0"/>
              <a:t>) </a:t>
            </a:r>
          </a:p>
          <a:p>
            <a:r>
              <a:rPr lang="fr-FR" sz="1600" dirty="0"/>
              <a:t>- Une entreprise non liée à l’organisme de recherche cocontractant </a:t>
            </a:r>
          </a:p>
        </p:txBody>
      </p:sp>
    </p:spTree>
    <p:extLst>
      <p:ext uri="{BB962C8B-B14F-4D97-AF65-F5344CB8AC3E}">
        <p14:creationId xmlns:p14="http://schemas.microsoft.com/office/powerpoint/2010/main" val="916270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id="{DDC9878F-8BC1-48C0-A13E-6F28FCF2EDA3}"/>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FFC360D9-00C1-4618-B862-D753A28CCD61}"/>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3D71AC39-CBD0-403B-B553-901E71B73671}"/>
              </a:ext>
            </a:extLst>
          </p:cNvPr>
          <p:cNvSpPr>
            <a:spLocks noGrp="1"/>
          </p:cNvSpPr>
          <p:nvPr>
            <p:ph type="sldNum" sz="quarter" idx="16"/>
          </p:nvPr>
        </p:nvSpPr>
        <p:spPr/>
        <p:txBody>
          <a:bodyPr/>
          <a:lstStyle/>
          <a:p>
            <a:fld id="{733122C9-A0B9-462F-8757-0847AD287B63}" type="slidenum">
              <a:rPr lang="fr-FR" smtClean="0"/>
              <a:pPr/>
              <a:t>21</a:t>
            </a:fld>
            <a:endParaRPr lang="fr-FR" dirty="0"/>
          </a:p>
        </p:txBody>
      </p:sp>
      <p:sp>
        <p:nvSpPr>
          <p:cNvPr id="8" name="Titre 1">
            <a:extLst>
              <a:ext uri="{FF2B5EF4-FFF2-40B4-BE49-F238E27FC236}">
                <a16:creationId xmlns:a16="http://schemas.microsoft.com/office/drawing/2014/main" id="{7380E443-FF14-4B3F-96AD-50F7ECC77089}"/>
              </a:ext>
            </a:extLst>
          </p:cNvPr>
          <p:cNvSpPr>
            <a:spLocks noGrp="1"/>
          </p:cNvSpPr>
          <p:nvPr>
            <p:ph type="title"/>
          </p:nvPr>
        </p:nvSpPr>
        <p:spPr>
          <a:xfrm>
            <a:off x="539750" y="0"/>
            <a:ext cx="10583863" cy="971550"/>
          </a:xfrm>
        </p:spPr>
        <p:txBody>
          <a:bodyPr/>
          <a:lstStyle/>
          <a:p>
            <a:r>
              <a:rPr lang="fr-FR" dirty="0"/>
              <a:t>Crédit d’impôt en faveur de la recherche collaborative (2/2)</a:t>
            </a:r>
          </a:p>
        </p:txBody>
      </p:sp>
      <p:sp>
        <p:nvSpPr>
          <p:cNvPr id="9" name="Espace réservé du texte 3">
            <a:extLst>
              <a:ext uri="{FF2B5EF4-FFF2-40B4-BE49-F238E27FC236}">
                <a16:creationId xmlns:a16="http://schemas.microsoft.com/office/drawing/2014/main" id="{2F0860AB-1A97-4B99-8BCB-5CBC531B70AD}"/>
              </a:ext>
            </a:extLst>
          </p:cNvPr>
          <p:cNvSpPr>
            <a:spLocks noGrp="1"/>
          </p:cNvSpPr>
          <p:nvPr>
            <p:ph type="body" sz="quarter" idx="13"/>
          </p:nvPr>
        </p:nvSpPr>
        <p:spPr>
          <a:xfrm>
            <a:off x="539750" y="936625"/>
            <a:ext cx="10583863" cy="396875"/>
          </a:xfrm>
        </p:spPr>
        <p:txBody>
          <a:bodyPr/>
          <a:lstStyle/>
          <a:p>
            <a:r>
              <a:rPr lang="fr-FR" dirty="0">
                <a:hlinkClick r:id="rId3"/>
              </a:rPr>
              <a:t>Article 69 LF 2022</a:t>
            </a:r>
            <a:endParaRPr lang="fr-FR" dirty="0"/>
          </a:p>
        </p:txBody>
      </p:sp>
      <p:sp>
        <p:nvSpPr>
          <p:cNvPr id="11" name="ZoneTexte 10">
            <a:extLst>
              <a:ext uri="{FF2B5EF4-FFF2-40B4-BE49-F238E27FC236}">
                <a16:creationId xmlns:a16="http://schemas.microsoft.com/office/drawing/2014/main" id="{A94F4280-90DC-48F8-8F75-5A0419B095E3}"/>
              </a:ext>
            </a:extLst>
          </p:cNvPr>
          <p:cNvSpPr txBox="1"/>
          <p:nvPr/>
        </p:nvSpPr>
        <p:spPr>
          <a:xfrm>
            <a:off x="541288" y="1548983"/>
            <a:ext cx="10810501" cy="2677656"/>
          </a:xfrm>
          <a:prstGeom prst="rect">
            <a:avLst/>
          </a:prstGeom>
          <a:solidFill>
            <a:schemeClr val="accent2">
              <a:lumMod val="60000"/>
              <a:lumOff val="40000"/>
            </a:schemeClr>
          </a:solidFill>
          <a:ln>
            <a:solidFill>
              <a:schemeClr val="tx1"/>
            </a:solidFill>
          </a:ln>
        </p:spPr>
        <p:txBody>
          <a:bodyPr wrap="square">
            <a:spAutoFit/>
          </a:bodyPr>
          <a:lstStyle/>
          <a:p>
            <a:pPr algn="ctr"/>
            <a:r>
              <a:rPr lang="fr-FR" u="sng" dirty="0"/>
              <a:t>Montant du Crédit d’impôt ?</a:t>
            </a:r>
          </a:p>
          <a:p>
            <a:pPr algn="just"/>
            <a:r>
              <a:rPr lang="fr-FR" dirty="0"/>
              <a:t>- Le crédit d’impôt est égal à 40 % (50% pour les PME au sens communautaire) du montant des dépenses éligibles, plafonnées à 6 million € par an         crédit d'impôt limité à 2,4 million € </a:t>
            </a:r>
          </a:p>
          <a:p>
            <a:pPr algn="just"/>
            <a:r>
              <a:rPr lang="fr-FR" dirty="0"/>
              <a:t>- Les dépenses facturées par les organismes et déductibles du résultat fiscal, diminuées de la quote-part des aides publiques reçues par les organismes et des aides publiques reçues par l’entreprise </a:t>
            </a:r>
          </a:p>
        </p:txBody>
      </p:sp>
      <p:sp>
        <p:nvSpPr>
          <p:cNvPr id="12" name="Flèche : droite 11">
            <a:extLst>
              <a:ext uri="{FF2B5EF4-FFF2-40B4-BE49-F238E27FC236}">
                <a16:creationId xmlns:a16="http://schemas.microsoft.com/office/drawing/2014/main" id="{C40E07F0-57D6-4BCE-9549-077A109C3B90}"/>
              </a:ext>
            </a:extLst>
          </p:cNvPr>
          <p:cNvSpPr/>
          <p:nvPr/>
        </p:nvSpPr>
        <p:spPr>
          <a:xfrm>
            <a:off x="1702718" y="2739554"/>
            <a:ext cx="360040" cy="296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4" name="ZoneTexte 13">
            <a:extLst>
              <a:ext uri="{FF2B5EF4-FFF2-40B4-BE49-F238E27FC236}">
                <a16:creationId xmlns:a16="http://schemas.microsoft.com/office/drawing/2014/main" id="{731560A0-57C3-463E-9E0F-472CC866F5F3}"/>
              </a:ext>
            </a:extLst>
          </p:cNvPr>
          <p:cNvSpPr txBox="1"/>
          <p:nvPr/>
        </p:nvSpPr>
        <p:spPr>
          <a:xfrm>
            <a:off x="673941" y="4369676"/>
            <a:ext cx="10677848" cy="1631216"/>
          </a:xfrm>
          <a:prstGeom prst="rect">
            <a:avLst/>
          </a:prstGeom>
          <a:noFill/>
        </p:spPr>
        <p:txBody>
          <a:bodyPr wrap="square">
            <a:spAutoFit/>
          </a:bodyPr>
          <a:lstStyle/>
          <a:p>
            <a:r>
              <a:rPr lang="fr-FR" sz="2000" b="1" u="sng" dirty="0"/>
              <a:t>NB</a:t>
            </a:r>
            <a:r>
              <a:rPr lang="fr-FR" sz="2000" dirty="0"/>
              <a:t> : </a:t>
            </a:r>
          </a:p>
          <a:p>
            <a:pPr marL="342900" indent="-342900">
              <a:buFont typeface="Arial" panose="020B0604020202020204" pitchFamily="34" charset="0"/>
              <a:buChar char="•"/>
            </a:pPr>
            <a:r>
              <a:rPr lang="fr-FR" sz="2000" dirty="0"/>
              <a:t>Les dépenses ouvrant droit à ce nouveau crédit d’impôt n’ouvrent pas droit en même temps au CIR, mais elles seront prises en compte pour déterminer le seuil de 100 million€ pour déterminer le taux applicable du CIR. </a:t>
            </a:r>
          </a:p>
          <a:p>
            <a:pPr marL="342900" indent="-342900">
              <a:buFont typeface="Arial" panose="020B0604020202020204" pitchFamily="34" charset="0"/>
              <a:buChar char="•"/>
            </a:pPr>
            <a:r>
              <a:rPr lang="fr-FR" sz="2000" dirty="0"/>
              <a:t>Ce nouveau crédit d’impôt est utilisé et contrôlé comme le CIR.</a:t>
            </a:r>
          </a:p>
        </p:txBody>
      </p:sp>
    </p:spTree>
    <p:extLst>
      <p:ext uri="{BB962C8B-B14F-4D97-AF65-F5344CB8AC3E}">
        <p14:creationId xmlns:p14="http://schemas.microsoft.com/office/powerpoint/2010/main" val="516827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FDB21-B202-4D39-BEA0-543FD65B853B}"/>
              </a:ext>
            </a:extLst>
          </p:cNvPr>
          <p:cNvSpPr>
            <a:spLocks noGrp="1"/>
          </p:cNvSpPr>
          <p:nvPr>
            <p:ph type="title"/>
          </p:nvPr>
        </p:nvSpPr>
        <p:spPr>
          <a:xfrm>
            <a:off x="539999" y="1"/>
            <a:ext cx="10584001" cy="662433"/>
          </a:xfrm>
        </p:spPr>
        <p:txBody>
          <a:bodyPr/>
          <a:lstStyle/>
          <a:p>
            <a:r>
              <a:rPr lang="fr-FR" dirty="0"/>
              <a:t>Crédit d’impôt innovation</a:t>
            </a:r>
          </a:p>
        </p:txBody>
      </p:sp>
      <p:sp>
        <p:nvSpPr>
          <p:cNvPr id="4" name="Espace réservé du texte 3">
            <a:extLst>
              <a:ext uri="{FF2B5EF4-FFF2-40B4-BE49-F238E27FC236}">
                <a16:creationId xmlns:a16="http://schemas.microsoft.com/office/drawing/2014/main" id="{724BD541-DA15-4E93-B261-6061510767C0}"/>
              </a:ext>
            </a:extLst>
          </p:cNvPr>
          <p:cNvSpPr>
            <a:spLocks noGrp="1"/>
          </p:cNvSpPr>
          <p:nvPr>
            <p:ph type="body" sz="quarter" idx="13"/>
          </p:nvPr>
        </p:nvSpPr>
        <p:spPr>
          <a:xfrm>
            <a:off x="694606" y="681932"/>
            <a:ext cx="10584000" cy="396000"/>
          </a:xfrm>
        </p:spPr>
        <p:txBody>
          <a:bodyPr/>
          <a:lstStyle/>
          <a:p>
            <a:r>
              <a:rPr lang="fr-FR" dirty="0">
                <a:hlinkClick r:id="rId2"/>
              </a:rPr>
              <a:t>Article 83 LF 2022</a:t>
            </a:r>
            <a:endParaRPr lang="fr-FR" dirty="0"/>
          </a:p>
        </p:txBody>
      </p:sp>
      <p:sp>
        <p:nvSpPr>
          <p:cNvPr id="5" name="Espace réservé de la date 4">
            <a:extLst>
              <a:ext uri="{FF2B5EF4-FFF2-40B4-BE49-F238E27FC236}">
                <a16:creationId xmlns:a16="http://schemas.microsoft.com/office/drawing/2014/main" id="{AADC30C8-C3E8-46A6-8B73-96011D46EEB7}"/>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0594B6FD-4399-4AB7-AB15-773D0D049AFE}"/>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A67A9AB5-1C4B-4AEC-AE16-E6B7B35A4DD0}"/>
              </a:ext>
            </a:extLst>
          </p:cNvPr>
          <p:cNvSpPr>
            <a:spLocks noGrp="1"/>
          </p:cNvSpPr>
          <p:nvPr>
            <p:ph type="sldNum" sz="quarter" idx="16"/>
          </p:nvPr>
        </p:nvSpPr>
        <p:spPr/>
        <p:txBody>
          <a:bodyPr/>
          <a:lstStyle/>
          <a:p>
            <a:fld id="{733122C9-A0B9-462F-8757-0847AD287B63}" type="slidenum">
              <a:rPr lang="fr-FR" smtClean="0"/>
              <a:pPr/>
              <a:t>22</a:t>
            </a:fld>
            <a:endParaRPr lang="fr-FR" dirty="0"/>
          </a:p>
        </p:txBody>
      </p:sp>
      <p:sp>
        <p:nvSpPr>
          <p:cNvPr id="9" name="ZoneTexte 8">
            <a:extLst>
              <a:ext uri="{FF2B5EF4-FFF2-40B4-BE49-F238E27FC236}">
                <a16:creationId xmlns:a16="http://schemas.microsoft.com/office/drawing/2014/main" id="{2FABFB0B-A1F1-4162-A418-CA2B7FEA563E}"/>
              </a:ext>
            </a:extLst>
          </p:cNvPr>
          <p:cNvSpPr txBox="1"/>
          <p:nvPr/>
        </p:nvSpPr>
        <p:spPr>
          <a:xfrm>
            <a:off x="1204546" y="1244177"/>
            <a:ext cx="9781320" cy="4278094"/>
          </a:xfrm>
          <a:prstGeom prst="rect">
            <a:avLst/>
          </a:prstGeom>
          <a:solidFill>
            <a:schemeClr val="accent1">
              <a:lumMod val="25000"/>
              <a:lumOff val="75000"/>
            </a:schemeClr>
          </a:solidFill>
          <a:ln>
            <a:solidFill>
              <a:schemeClr val="tx1"/>
            </a:solidFill>
          </a:ln>
        </p:spPr>
        <p:txBody>
          <a:bodyPr wrap="square">
            <a:spAutoFit/>
          </a:bodyPr>
          <a:lstStyle/>
          <a:p>
            <a:r>
              <a:rPr lang="fr-FR" u="sng" dirty="0"/>
              <a:t>Le crédit d’impôt innovation (CII) est prorogé jusqu’au 31 décembre 2024 (</a:t>
            </a:r>
            <a:r>
              <a:rPr lang="fr-FR" u="sng" dirty="0">
                <a:hlinkClick r:id="rId3">
                  <a:extLst>
                    <a:ext uri="{A12FA001-AC4F-418D-AE19-62706E023703}">
                      <ahyp:hlinkClr xmlns:ahyp="http://schemas.microsoft.com/office/drawing/2018/hyperlinkcolor" val="tx"/>
                    </a:ext>
                  </a:extLst>
                </a:hlinkClick>
              </a:rPr>
              <a:t>art. 244 quater B du CGI</a:t>
            </a:r>
            <a:r>
              <a:rPr lang="fr-FR" u="sng" dirty="0"/>
              <a:t>) : </a:t>
            </a:r>
          </a:p>
          <a:p>
            <a:r>
              <a:rPr lang="fr-FR" dirty="0"/>
              <a:t> </a:t>
            </a:r>
          </a:p>
          <a:p>
            <a:pPr marL="342900" indent="-342900" algn="just">
              <a:buFontTx/>
              <a:buChar char="-"/>
            </a:pPr>
            <a:r>
              <a:rPr lang="fr-FR" dirty="0"/>
              <a:t>Toutefois, le forfait fonctionnement, qui permettait de prendre en compte dans l’assiette du crédit d’impôt 75 % des dotations aux amortissements et à 43 % des frais de personnel est supprimé à compter du 1er janvier 2023 afin de mettre en conformité le dispositif avec le droit de l’UE </a:t>
            </a:r>
          </a:p>
          <a:p>
            <a:pPr marL="342900" indent="-342900">
              <a:buFontTx/>
              <a:buChar char="-"/>
            </a:pPr>
            <a:endParaRPr lang="fr-FR" sz="800" dirty="0"/>
          </a:p>
          <a:p>
            <a:r>
              <a:rPr lang="fr-FR" dirty="0"/>
              <a:t>- En contrepartie, le taux du CII est augmenté : </a:t>
            </a:r>
          </a:p>
          <a:p>
            <a:pPr marL="342900" indent="-342900">
              <a:buFont typeface="Arial" panose="020B0604020202020204" pitchFamily="34" charset="0"/>
              <a:buChar char="•"/>
            </a:pPr>
            <a:r>
              <a:rPr lang="fr-FR" b="1" dirty="0">
                <a:solidFill>
                  <a:schemeClr val="accent2"/>
                </a:solidFill>
              </a:rPr>
              <a:t>30%</a:t>
            </a:r>
            <a:r>
              <a:rPr lang="fr-FR" dirty="0"/>
              <a:t> (au lieu de 20%) pour les dépenses engagées en métropole </a:t>
            </a:r>
          </a:p>
          <a:p>
            <a:pPr marL="342900" indent="-342900">
              <a:buFont typeface="Arial" panose="020B0604020202020204" pitchFamily="34" charset="0"/>
              <a:buChar char="•"/>
            </a:pPr>
            <a:r>
              <a:rPr lang="fr-FR" b="1" dirty="0">
                <a:solidFill>
                  <a:schemeClr val="accent2"/>
                </a:solidFill>
              </a:rPr>
              <a:t>60%</a:t>
            </a:r>
            <a:r>
              <a:rPr lang="fr-FR" dirty="0"/>
              <a:t> (au lieu de 40%) pour les dépenses engagées dans les DOM </a:t>
            </a:r>
          </a:p>
        </p:txBody>
      </p:sp>
      <p:sp>
        <p:nvSpPr>
          <p:cNvPr id="11" name="ZoneTexte 10">
            <a:extLst>
              <a:ext uri="{FF2B5EF4-FFF2-40B4-BE49-F238E27FC236}">
                <a16:creationId xmlns:a16="http://schemas.microsoft.com/office/drawing/2014/main" id="{B8A6A09A-C9F1-442A-B68F-D9A4C7F2B589}"/>
              </a:ext>
            </a:extLst>
          </p:cNvPr>
          <p:cNvSpPr txBox="1"/>
          <p:nvPr/>
        </p:nvSpPr>
        <p:spPr>
          <a:xfrm>
            <a:off x="1204546" y="5615411"/>
            <a:ext cx="9781320" cy="830997"/>
          </a:xfrm>
          <a:prstGeom prst="rect">
            <a:avLst/>
          </a:prstGeom>
          <a:solidFill>
            <a:schemeClr val="accent1">
              <a:lumMod val="50000"/>
              <a:lumOff val="50000"/>
            </a:schemeClr>
          </a:solidFill>
          <a:ln>
            <a:solidFill>
              <a:schemeClr val="tx1"/>
            </a:solidFill>
          </a:ln>
        </p:spPr>
        <p:txBody>
          <a:bodyPr wrap="square">
            <a:spAutoFit/>
          </a:bodyPr>
          <a:lstStyle/>
          <a:p>
            <a:pPr algn="just"/>
            <a:r>
              <a:rPr lang="fr-FR" u="sng" dirty="0"/>
              <a:t>Entrée en vigueur</a:t>
            </a:r>
            <a:r>
              <a:rPr lang="fr-FR" dirty="0"/>
              <a:t> : pour les dépenses engagées à compter du 1er janvier 2023</a:t>
            </a:r>
          </a:p>
        </p:txBody>
      </p:sp>
    </p:spTree>
    <p:extLst>
      <p:ext uri="{BB962C8B-B14F-4D97-AF65-F5344CB8AC3E}">
        <p14:creationId xmlns:p14="http://schemas.microsoft.com/office/powerpoint/2010/main" val="4113252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0E252-CD9A-4AFB-8BAE-DD59BDAFD86A}"/>
              </a:ext>
            </a:extLst>
          </p:cNvPr>
          <p:cNvSpPr>
            <a:spLocks noGrp="1"/>
          </p:cNvSpPr>
          <p:nvPr>
            <p:ph type="title"/>
          </p:nvPr>
        </p:nvSpPr>
        <p:spPr/>
        <p:txBody>
          <a:bodyPr/>
          <a:lstStyle/>
          <a:p>
            <a:r>
              <a:rPr lang="fr-FR" dirty="0"/>
              <a:t>Crédit d’impôt en faveur de l’agriculture biologique</a:t>
            </a:r>
          </a:p>
        </p:txBody>
      </p:sp>
      <p:sp>
        <p:nvSpPr>
          <p:cNvPr id="3" name="Espace réservé du contenu 2">
            <a:extLst>
              <a:ext uri="{FF2B5EF4-FFF2-40B4-BE49-F238E27FC236}">
                <a16:creationId xmlns:a16="http://schemas.microsoft.com/office/drawing/2014/main" id="{E9C745FD-B58B-4C64-BDAC-EDF69BA6200C}"/>
              </a:ext>
            </a:extLst>
          </p:cNvPr>
          <p:cNvSpPr>
            <a:spLocks noGrp="1"/>
          </p:cNvSpPr>
          <p:nvPr>
            <p:ph idx="1"/>
          </p:nvPr>
        </p:nvSpPr>
        <p:spPr>
          <a:xfrm>
            <a:off x="1198662" y="1375935"/>
            <a:ext cx="9565298" cy="4230366"/>
          </a:xfrm>
          <a:solidFill>
            <a:schemeClr val="accent1">
              <a:lumMod val="25000"/>
              <a:lumOff val="75000"/>
            </a:schemeClr>
          </a:solidFill>
          <a:ln>
            <a:solidFill>
              <a:schemeClr val="tx1"/>
            </a:solidFill>
          </a:ln>
        </p:spPr>
        <p:txBody>
          <a:bodyPr/>
          <a:lstStyle/>
          <a:p>
            <a:pPr algn="ctr"/>
            <a:r>
              <a:rPr lang="fr-FR" sz="2000" u="sng" dirty="0">
                <a:solidFill>
                  <a:schemeClr val="accent1">
                    <a:lumMod val="75000"/>
                    <a:lumOff val="25000"/>
                  </a:schemeClr>
                </a:solidFill>
              </a:rPr>
              <a:t>Prorogation du crédit d’impôt</a:t>
            </a:r>
          </a:p>
          <a:p>
            <a:pPr marL="285750" indent="-285750">
              <a:buFont typeface="Arial" panose="020B0604020202020204" pitchFamily="34" charset="0"/>
              <a:buChar char="•"/>
            </a:pPr>
            <a:r>
              <a:rPr lang="fr-FR" sz="1800" b="0" dirty="0">
                <a:solidFill>
                  <a:schemeClr val="tx1"/>
                </a:solidFill>
              </a:rPr>
              <a:t>Les entreprises agricoles peuvent bénéficier de ce  crédit d’impôt, au titre des années </a:t>
            </a:r>
            <a:r>
              <a:rPr lang="fr-FR" sz="1800" dirty="0">
                <a:solidFill>
                  <a:schemeClr val="tx1"/>
                </a:solidFill>
              </a:rPr>
              <a:t>2023 à 2025, </a:t>
            </a:r>
            <a:r>
              <a:rPr lang="fr-FR" sz="1800" b="0" dirty="0">
                <a:solidFill>
                  <a:schemeClr val="tx1"/>
                </a:solidFill>
              </a:rPr>
              <a:t>au cours desquelles 40 % de leurs recettes proviennent d’activités agricoles relevant du mode de production agricole </a:t>
            </a:r>
            <a:r>
              <a:rPr lang="fr-FR" sz="1800" dirty="0">
                <a:solidFill>
                  <a:schemeClr val="tx1"/>
                </a:solidFill>
              </a:rPr>
              <a:t>(</a:t>
            </a:r>
            <a:r>
              <a:rPr lang="fr-FR" sz="1800" dirty="0">
                <a:solidFill>
                  <a:schemeClr val="tx1"/>
                </a:solidFill>
                <a:hlinkClick r:id="rId3">
                  <a:extLst>
                    <a:ext uri="{A12FA001-AC4F-418D-AE19-62706E023703}">
                      <ahyp:hlinkClr xmlns:ahyp="http://schemas.microsoft.com/office/drawing/2018/hyperlinkcolor" val="tx"/>
                    </a:ext>
                  </a:extLst>
                </a:hlinkClick>
              </a:rPr>
              <a:t>art. 244 quater L du CGI</a:t>
            </a:r>
            <a:r>
              <a:rPr lang="fr-FR" sz="1800" dirty="0">
                <a:solidFill>
                  <a:schemeClr val="tx1"/>
                </a:solidFill>
              </a:rPr>
              <a:t>)</a:t>
            </a:r>
          </a:p>
          <a:p>
            <a:endParaRPr lang="fr-FR" sz="800" dirty="0">
              <a:solidFill>
                <a:schemeClr val="tx1"/>
              </a:solidFill>
            </a:endParaRPr>
          </a:p>
          <a:p>
            <a:pPr algn="ctr"/>
            <a:r>
              <a:rPr lang="fr-FR" sz="2000" u="sng" dirty="0">
                <a:solidFill>
                  <a:schemeClr val="accent1">
                    <a:lumMod val="75000"/>
                    <a:lumOff val="25000"/>
                  </a:schemeClr>
                </a:solidFill>
              </a:rPr>
              <a:t>Montant du crédit d’impôt</a:t>
            </a:r>
          </a:p>
          <a:p>
            <a:pPr marL="285750" indent="-285750">
              <a:buFont typeface="Arial" panose="020B0604020202020204" pitchFamily="34" charset="0"/>
              <a:buChar char="•"/>
            </a:pPr>
            <a:r>
              <a:rPr lang="fr-FR" sz="1800" b="0" dirty="0">
                <a:solidFill>
                  <a:schemeClr val="tx1"/>
                </a:solidFill>
              </a:rPr>
              <a:t>Il passe de 3 500 € à </a:t>
            </a:r>
            <a:r>
              <a:rPr lang="fr-FR" sz="1800" u="sng" dirty="0">
                <a:solidFill>
                  <a:schemeClr val="tx1"/>
                </a:solidFill>
              </a:rPr>
              <a:t>4 500 € </a:t>
            </a:r>
          </a:p>
          <a:p>
            <a:pPr marL="285750" indent="-285750">
              <a:buFont typeface="Arial" panose="020B0604020202020204" pitchFamily="34" charset="0"/>
              <a:buChar char="•"/>
            </a:pPr>
            <a:r>
              <a:rPr lang="fr-FR" sz="1800" b="0" dirty="0">
                <a:solidFill>
                  <a:schemeClr val="tx1"/>
                </a:solidFill>
              </a:rPr>
              <a:t>Le montant des aides et crédit d’impôt </a:t>
            </a:r>
            <a:r>
              <a:rPr lang="fr-FR" sz="1800" dirty="0">
                <a:solidFill>
                  <a:schemeClr val="tx1"/>
                </a:solidFill>
              </a:rPr>
              <a:t>ne peuvent excéder 5 000 euros</a:t>
            </a:r>
            <a:r>
              <a:rPr lang="fr-FR" sz="1800" b="0" dirty="0">
                <a:solidFill>
                  <a:schemeClr val="tx1"/>
                </a:solidFill>
              </a:rPr>
              <a:t>. Pour arriver à ce montant, le montant du crédit d’impôt en sera diminué d’autant.</a:t>
            </a:r>
          </a:p>
          <a:p>
            <a:pPr marL="285750" indent="-285750">
              <a:buFont typeface="Arial" panose="020B0604020202020204" pitchFamily="34" charset="0"/>
              <a:buChar char="•"/>
            </a:pPr>
            <a:r>
              <a:rPr lang="fr-FR" sz="1800" b="0" dirty="0">
                <a:solidFill>
                  <a:schemeClr val="tx1"/>
                </a:solidFill>
              </a:rPr>
              <a:t>Pour les GAEC, le montant est multiplié par le nombre d’associés sans pouvoir excéder 4 fois les limites : 18 000 euros et le plafond de la somme des crédit d’impôt et des aides en faveur de l’agriculture biologique ne doit dépasser 20 000 euros.</a:t>
            </a:r>
          </a:p>
          <a:p>
            <a:endParaRPr lang="fr-FR" dirty="0"/>
          </a:p>
          <a:p>
            <a:endParaRPr lang="fr-FR" dirty="0"/>
          </a:p>
        </p:txBody>
      </p:sp>
      <p:sp>
        <p:nvSpPr>
          <p:cNvPr id="4" name="Espace réservé du texte 3">
            <a:extLst>
              <a:ext uri="{FF2B5EF4-FFF2-40B4-BE49-F238E27FC236}">
                <a16:creationId xmlns:a16="http://schemas.microsoft.com/office/drawing/2014/main" id="{396E342B-EE11-4CFE-82B1-00818B2FE59B}"/>
              </a:ext>
            </a:extLst>
          </p:cNvPr>
          <p:cNvSpPr>
            <a:spLocks noGrp="1"/>
          </p:cNvSpPr>
          <p:nvPr>
            <p:ph type="body" sz="quarter" idx="13"/>
          </p:nvPr>
        </p:nvSpPr>
        <p:spPr>
          <a:xfrm>
            <a:off x="532179" y="900505"/>
            <a:ext cx="10584000" cy="396000"/>
          </a:xfrm>
        </p:spPr>
        <p:txBody>
          <a:bodyPr/>
          <a:lstStyle/>
          <a:p>
            <a:r>
              <a:rPr lang="fr-FR" sz="2000" dirty="0">
                <a:hlinkClick r:id="rId4"/>
              </a:rPr>
              <a:t>Article 84 LF 2022</a:t>
            </a:r>
            <a:endParaRPr lang="fr-FR" sz="2000" dirty="0"/>
          </a:p>
        </p:txBody>
      </p:sp>
      <p:sp>
        <p:nvSpPr>
          <p:cNvPr id="5" name="Espace réservé de la date 4">
            <a:extLst>
              <a:ext uri="{FF2B5EF4-FFF2-40B4-BE49-F238E27FC236}">
                <a16:creationId xmlns:a16="http://schemas.microsoft.com/office/drawing/2014/main" id="{07EA1887-BC20-4E44-9383-AA14EF993DAB}"/>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110DB538-C861-40AE-8825-15A28250C55D}"/>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15643033-0A45-443C-B24E-0CB7FEF113DE}"/>
              </a:ext>
            </a:extLst>
          </p:cNvPr>
          <p:cNvSpPr>
            <a:spLocks noGrp="1"/>
          </p:cNvSpPr>
          <p:nvPr>
            <p:ph type="sldNum" sz="quarter" idx="16"/>
          </p:nvPr>
        </p:nvSpPr>
        <p:spPr/>
        <p:txBody>
          <a:bodyPr/>
          <a:lstStyle/>
          <a:p>
            <a:fld id="{733122C9-A0B9-462F-8757-0847AD287B63}" type="slidenum">
              <a:rPr lang="fr-FR" smtClean="0"/>
              <a:pPr/>
              <a:t>23</a:t>
            </a:fld>
            <a:endParaRPr lang="fr-FR" dirty="0"/>
          </a:p>
        </p:txBody>
      </p:sp>
      <p:sp>
        <p:nvSpPr>
          <p:cNvPr id="9" name="ZoneTexte 8">
            <a:extLst>
              <a:ext uri="{FF2B5EF4-FFF2-40B4-BE49-F238E27FC236}">
                <a16:creationId xmlns:a16="http://schemas.microsoft.com/office/drawing/2014/main" id="{C5C28A6A-864A-4E51-8280-FD5DB74377F5}"/>
              </a:ext>
            </a:extLst>
          </p:cNvPr>
          <p:cNvSpPr txBox="1"/>
          <p:nvPr/>
        </p:nvSpPr>
        <p:spPr>
          <a:xfrm>
            <a:off x="1198662" y="5757116"/>
            <a:ext cx="9565298" cy="403934"/>
          </a:xfrm>
          <a:prstGeom prst="rect">
            <a:avLst/>
          </a:prstGeom>
          <a:solidFill>
            <a:schemeClr val="accent5"/>
          </a:solidFill>
          <a:ln>
            <a:solidFill>
              <a:schemeClr val="accent1"/>
            </a:solidFill>
          </a:ln>
        </p:spPr>
        <p:txBody>
          <a:bodyPr wrap="square">
            <a:spAutoFit/>
          </a:bodyPr>
          <a:lstStyle/>
          <a:p>
            <a:r>
              <a:rPr lang="fr-FR" sz="2000" b="1" dirty="0"/>
              <a:t>Entrée en vigueur le 1</a:t>
            </a:r>
            <a:r>
              <a:rPr lang="fr-FR" sz="2000" b="1" baseline="30000" dirty="0"/>
              <a:t>er</a:t>
            </a:r>
            <a:r>
              <a:rPr lang="fr-FR" sz="2000" b="1" dirty="0"/>
              <a:t> janvier 2023</a:t>
            </a:r>
          </a:p>
        </p:txBody>
      </p:sp>
    </p:spTree>
    <p:extLst>
      <p:ext uri="{BB962C8B-B14F-4D97-AF65-F5344CB8AC3E}">
        <p14:creationId xmlns:p14="http://schemas.microsoft.com/office/powerpoint/2010/main" val="1338836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B9B5EB6-4C4B-499F-83F2-4EA3EAAC3EF7}"/>
              </a:ext>
            </a:extLst>
          </p:cNvPr>
          <p:cNvSpPr>
            <a:spLocks noGrp="1"/>
          </p:cNvSpPr>
          <p:nvPr>
            <p:ph type="body" sz="quarter" idx="13"/>
          </p:nvPr>
        </p:nvSpPr>
        <p:spPr/>
        <p:txBody>
          <a:bodyPr/>
          <a:lstStyle/>
          <a:p>
            <a:r>
              <a:rPr lang="fr-FR" dirty="0"/>
              <a:t>Taxes diverses</a:t>
            </a:r>
          </a:p>
        </p:txBody>
      </p:sp>
      <p:sp>
        <p:nvSpPr>
          <p:cNvPr id="3" name="Titre 2">
            <a:extLst>
              <a:ext uri="{FF2B5EF4-FFF2-40B4-BE49-F238E27FC236}">
                <a16:creationId xmlns:a16="http://schemas.microsoft.com/office/drawing/2014/main" id="{036A5780-E368-453A-8D60-78D6103EBB44}"/>
              </a:ext>
            </a:extLst>
          </p:cNvPr>
          <p:cNvSpPr>
            <a:spLocks noGrp="1"/>
          </p:cNvSpPr>
          <p:nvPr>
            <p:ph type="title"/>
          </p:nvPr>
        </p:nvSpPr>
        <p:spPr/>
        <p:txBody>
          <a:bodyPr/>
          <a:lstStyle/>
          <a:p>
            <a:r>
              <a:rPr lang="fr-FR" sz="9600" dirty="0"/>
              <a:t>06</a:t>
            </a:r>
          </a:p>
        </p:txBody>
      </p:sp>
      <p:sp>
        <p:nvSpPr>
          <p:cNvPr id="4" name="Espace réservé de la date 3">
            <a:extLst>
              <a:ext uri="{FF2B5EF4-FFF2-40B4-BE49-F238E27FC236}">
                <a16:creationId xmlns:a16="http://schemas.microsoft.com/office/drawing/2014/main" id="{3BDE4C4A-632C-4B7F-9ED4-D6EDDA4C5866}"/>
              </a:ext>
            </a:extLst>
          </p:cNvPr>
          <p:cNvSpPr>
            <a:spLocks noGrp="1"/>
          </p:cNvSpPr>
          <p:nvPr>
            <p:ph type="dt" sz="half" idx="10"/>
          </p:nvPr>
        </p:nvSpPr>
        <p:spPr/>
        <p:txBody>
          <a:bodyPr/>
          <a:lstStyle/>
          <a:p>
            <a:pPr algn="r"/>
            <a:r>
              <a:rPr lang="fr-FR"/>
              <a:t>jour - mois - année</a:t>
            </a:r>
            <a:endParaRPr lang="fr-FR" dirty="0"/>
          </a:p>
        </p:txBody>
      </p:sp>
      <p:sp>
        <p:nvSpPr>
          <p:cNvPr id="5" name="Espace réservé du pied de page 4">
            <a:extLst>
              <a:ext uri="{FF2B5EF4-FFF2-40B4-BE49-F238E27FC236}">
                <a16:creationId xmlns:a16="http://schemas.microsoft.com/office/drawing/2014/main" id="{146609AE-7D46-486E-A8EC-A0C7EFD11A58}"/>
              </a:ext>
            </a:extLst>
          </p:cNvPr>
          <p:cNvSpPr>
            <a:spLocks noGrp="1"/>
          </p:cNvSpPr>
          <p:nvPr>
            <p:ph type="ftr" sz="quarter" idx="11"/>
          </p:nvPr>
        </p:nvSpPr>
        <p:spPr/>
        <p:txBody>
          <a:bodyPr/>
          <a:lstStyle/>
          <a:p>
            <a:r>
              <a:rPr lang="fr-FR"/>
              <a:t>Titre de la présentation</a:t>
            </a:r>
            <a:endParaRPr lang="fr-FR" dirty="0"/>
          </a:p>
        </p:txBody>
      </p:sp>
      <p:sp>
        <p:nvSpPr>
          <p:cNvPr id="6" name="Espace réservé du numéro de diapositive 5">
            <a:extLst>
              <a:ext uri="{FF2B5EF4-FFF2-40B4-BE49-F238E27FC236}">
                <a16:creationId xmlns:a16="http://schemas.microsoft.com/office/drawing/2014/main" id="{8834980D-D7BA-45EC-A49C-C2F173D4ECD7}"/>
              </a:ext>
            </a:extLst>
          </p:cNvPr>
          <p:cNvSpPr>
            <a:spLocks noGrp="1"/>
          </p:cNvSpPr>
          <p:nvPr>
            <p:ph type="sldNum" sz="quarter" idx="12"/>
          </p:nvPr>
        </p:nvSpPr>
        <p:spPr/>
        <p:txBody>
          <a:bodyPr/>
          <a:lstStyle/>
          <a:p>
            <a:fld id="{733122C9-A0B9-462F-8757-0847AD287B63}" type="slidenum">
              <a:rPr lang="fr-FR" smtClean="0"/>
              <a:pPr/>
              <a:t>24</a:t>
            </a:fld>
            <a:endParaRPr lang="fr-FR" dirty="0"/>
          </a:p>
        </p:txBody>
      </p:sp>
    </p:spTree>
    <p:extLst>
      <p:ext uri="{BB962C8B-B14F-4D97-AF65-F5344CB8AC3E}">
        <p14:creationId xmlns:p14="http://schemas.microsoft.com/office/powerpoint/2010/main" val="1785206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22B12C-C831-4CF6-B686-73031349A364}"/>
              </a:ext>
            </a:extLst>
          </p:cNvPr>
          <p:cNvSpPr>
            <a:spLocks noGrp="1"/>
          </p:cNvSpPr>
          <p:nvPr>
            <p:ph type="title"/>
          </p:nvPr>
        </p:nvSpPr>
        <p:spPr>
          <a:xfrm>
            <a:off x="540000" y="1"/>
            <a:ext cx="10584000" cy="703587"/>
          </a:xfrm>
        </p:spPr>
        <p:txBody>
          <a:bodyPr/>
          <a:lstStyle/>
          <a:p>
            <a:r>
              <a:rPr lang="fr-FR" b="1" i="0" dirty="0">
                <a:solidFill>
                  <a:srgbClr val="333333"/>
                </a:solidFill>
                <a:effectLst/>
                <a:latin typeface="Frutiger"/>
              </a:rPr>
              <a:t>Taxe d’aménagement : extension des cas d'exonération</a:t>
            </a:r>
            <a:endParaRPr lang="fr-FR" dirty="0"/>
          </a:p>
        </p:txBody>
      </p:sp>
      <p:sp>
        <p:nvSpPr>
          <p:cNvPr id="3" name="Espace réservé du contenu 2">
            <a:extLst>
              <a:ext uri="{FF2B5EF4-FFF2-40B4-BE49-F238E27FC236}">
                <a16:creationId xmlns:a16="http://schemas.microsoft.com/office/drawing/2014/main" id="{75548BAD-F250-4649-A323-4AE8AE120074}"/>
              </a:ext>
            </a:extLst>
          </p:cNvPr>
          <p:cNvSpPr>
            <a:spLocks noGrp="1"/>
          </p:cNvSpPr>
          <p:nvPr>
            <p:ph idx="1"/>
          </p:nvPr>
        </p:nvSpPr>
        <p:spPr>
          <a:xfrm>
            <a:off x="982638" y="1279193"/>
            <a:ext cx="9853330" cy="4822830"/>
          </a:xfrm>
        </p:spPr>
        <p:txBody>
          <a:bodyPr/>
          <a:lstStyle/>
          <a:p>
            <a:pPr marL="342900" indent="-342900">
              <a:buFont typeface="Arial" panose="020B0604020202020204" pitchFamily="34" charset="0"/>
              <a:buChar char="•"/>
            </a:pPr>
            <a:r>
              <a:rPr lang="fr-FR" sz="2400" b="0" i="0" dirty="0">
                <a:solidFill>
                  <a:srgbClr val="333333"/>
                </a:solidFill>
                <a:effectLst/>
                <a:latin typeface="+mj-lt"/>
              </a:rPr>
              <a:t>Une exonération automatique de taxe d'aménagement s'applique pour la reconstruction à l'identique d'un bâtiment détruit ou démoli depuis moins de dix ans.</a:t>
            </a:r>
          </a:p>
          <a:p>
            <a:endParaRPr lang="fr-FR" sz="1200" b="0" i="0" dirty="0">
              <a:solidFill>
                <a:srgbClr val="333333"/>
              </a:solidFill>
              <a:effectLst/>
              <a:latin typeface="+mj-lt"/>
            </a:endParaRPr>
          </a:p>
          <a:p>
            <a:pPr marL="342900" indent="-342900">
              <a:buFont typeface="Arial" panose="020B0604020202020204" pitchFamily="34" charset="0"/>
              <a:buChar char="•"/>
            </a:pPr>
            <a:r>
              <a:rPr lang="fr-FR" sz="2400" b="0" i="0" dirty="0">
                <a:solidFill>
                  <a:srgbClr val="333333"/>
                </a:solidFill>
                <a:effectLst/>
                <a:latin typeface="+mj-lt"/>
              </a:rPr>
              <a:t>Cet article précise que la reconstruction doit être réalisée </a:t>
            </a:r>
            <a:r>
              <a:rPr lang="fr-FR" sz="2400" b="0" i="1" dirty="0">
                <a:solidFill>
                  <a:srgbClr val="333333"/>
                </a:solidFill>
                <a:effectLst/>
                <a:latin typeface="+mj-lt"/>
              </a:rPr>
              <a:t>"sur un même terrain". </a:t>
            </a:r>
          </a:p>
          <a:p>
            <a:endParaRPr lang="fr-FR" sz="1200" b="0" i="0" dirty="0">
              <a:solidFill>
                <a:srgbClr val="333333"/>
              </a:solidFill>
              <a:effectLst/>
              <a:latin typeface="+mj-lt"/>
            </a:endParaRPr>
          </a:p>
          <a:p>
            <a:pPr marL="342900" indent="-342900">
              <a:buFont typeface="Arial" panose="020B0604020202020204" pitchFamily="34" charset="0"/>
              <a:buChar char="•"/>
            </a:pPr>
            <a:r>
              <a:rPr lang="fr-FR" sz="2400" b="0" i="0" dirty="0">
                <a:solidFill>
                  <a:srgbClr val="333333"/>
                </a:solidFill>
                <a:effectLst/>
                <a:latin typeface="+mj-lt"/>
              </a:rPr>
              <a:t>De même une telle exonération s'applique également aux locaux sinistrés comprenant, à surface de plancher égale, des aménagements rendus nécessaires en application des dispositions d'urbanisme (</a:t>
            </a:r>
            <a:r>
              <a:rPr lang="fr-FR" sz="2400" b="0" i="0" dirty="0">
                <a:solidFill>
                  <a:srgbClr val="333333"/>
                </a:solidFill>
                <a:effectLst/>
                <a:latin typeface="+mj-lt"/>
                <a:hlinkClick r:id="rId2"/>
              </a:rPr>
              <a:t>art. L. 331-7 code de l’urbanisme</a:t>
            </a:r>
            <a:r>
              <a:rPr lang="fr-FR" sz="2400" b="0" i="0" dirty="0">
                <a:solidFill>
                  <a:srgbClr val="333333"/>
                </a:solidFill>
                <a:effectLst/>
                <a:latin typeface="+mj-lt"/>
              </a:rPr>
              <a:t>).</a:t>
            </a:r>
          </a:p>
          <a:p>
            <a:r>
              <a:rPr lang="fr-FR" sz="2400" b="0" i="0" dirty="0">
                <a:solidFill>
                  <a:srgbClr val="333333"/>
                </a:solidFill>
                <a:effectLst/>
                <a:latin typeface="Frutiger"/>
              </a:rPr>
              <a:t> </a:t>
            </a:r>
            <a:endParaRPr lang="fr-FR" dirty="0"/>
          </a:p>
        </p:txBody>
      </p:sp>
      <p:sp>
        <p:nvSpPr>
          <p:cNvPr id="4" name="Espace réservé du texte 3">
            <a:extLst>
              <a:ext uri="{FF2B5EF4-FFF2-40B4-BE49-F238E27FC236}">
                <a16:creationId xmlns:a16="http://schemas.microsoft.com/office/drawing/2014/main" id="{7E8F2DC7-E4FE-4E09-B6DE-1A3E270420DB}"/>
              </a:ext>
            </a:extLst>
          </p:cNvPr>
          <p:cNvSpPr>
            <a:spLocks noGrp="1"/>
          </p:cNvSpPr>
          <p:nvPr>
            <p:ph type="body" sz="quarter" idx="13"/>
          </p:nvPr>
        </p:nvSpPr>
        <p:spPr>
          <a:xfrm>
            <a:off x="540000" y="773277"/>
            <a:ext cx="10584000" cy="396000"/>
          </a:xfrm>
        </p:spPr>
        <p:txBody>
          <a:bodyPr/>
          <a:lstStyle/>
          <a:p>
            <a:r>
              <a:rPr lang="fr-FR" dirty="0">
                <a:hlinkClick r:id="rId3"/>
              </a:rPr>
              <a:t>Article 110 LF 2022</a:t>
            </a:r>
            <a:endParaRPr lang="fr-FR" dirty="0"/>
          </a:p>
        </p:txBody>
      </p:sp>
      <p:sp>
        <p:nvSpPr>
          <p:cNvPr id="5" name="Espace réservé de la date 4">
            <a:extLst>
              <a:ext uri="{FF2B5EF4-FFF2-40B4-BE49-F238E27FC236}">
                <a16:creationId xmlns:a16="http://schemas.microsoft.com/office/drawing/2014/main" id="{11796022-57B1-44B5-8980-3C479F4E39D1}"/>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3BCB095B-495E-4AF6-A680-B1911B07AF33}"/>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50544FAD-BCE5-482F-A553-16596720876E}"/>
              </a:ext>
            </a:extLst>
          </p:cNvPr>
          <p:cNvSpPr>
            <a:spLocks noGrp="1"/>
          </p:cNvSpPr>
          <p:nvPr>
            <p:ph type="sldNum" sz="quarter" idx="16"/>
          </p:nvPr>
        </p:nvSpPr>
        <p:spPr/>
        <p:txBody>
          <a:bodyPr/>
          <a:lstStyle/>
          <a:p>
            <a:fld id="{733122C9-A0B9-462F-8757-0847AD287B63}" type="slidenum">
              <a:rPr lang="fr-FR" smtClean="0"/>
              <a:pPr/>
              <a:t>25</a:t>
            </a:fld>
            <a:endParaRPr lang="fr-FR" dirty="0"/>
          </a:p>
        </p:txBody>
      </p:sp>
    </p:spTree>
    <p:extLst>
      <p:ext uri="{BB962C8B-B14F-4D97-AF65-F5344CB8AC3E}">
        <p14:creationId xmlns:p14="http://schemas.microsoft.com/office/powerpoint/2010/main" val="3364517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73F8B1-0DB6-4620-B7A8-AC28C1C896C5}"/>
              </a:ext>
            </a:extLst>
          </p:cNvPr>
          <p:cNvSpPr>
            <a:spLocks noGrp="1"/>
          </p:cNvSpPr>
          <p:nvPr>
            <p:ph type="title"/>
          </p:nvPr>
        </p:nvSpPr>
        <p:spPr>
          <a:xfrm>
            <a:off x="540000" y="1"/>
            <a:ext cx="10584000" cy="722339"/>
          </a:xfrm>
        </p:spPr>
        <p:txBody>
          <a:bodyPr/>
          <a:lstStyle/>
          <a:p>
            <a:r>
              <a:rPr lang="fr-FR" sz="3200" dirty="0"/>
              <a:t>Changement des modalités de recouvrement </a:t>
            </a:r>
          </a:p>
        </p:txBody>
      </p:sp>
      <p:sp>
        <p:nvSpPr>
          <p:cNvPr id="3" name="Espace réservé du contenu 2">
            <a:extLst>
              <a:ext uri="{FF2B5EF4-FFF2-40B4-BE49-F238E27FC236}">
                <a16:creationId xmlns:a16="http://schemas.microsoft.com/office/drawing/2014/main" id="{7B47A3D2-8502-4D72-86BB-B6AA808E7DB2}"/>
              </a:ext>
            </a:extLst>
          </p:cNvPr>
          <p:cNvSpPr>
            <a:spLocks noGrp="1"/>
          </p:cNvSpPr>
          <p:nvPr>
            <p:ph idx="1"/>
          </p:nvPr>
        </p:nvSpPr>
        <p:spPr>
          <a:xfrm>
            <a:off x="1414686" y="1917626"/>
            <a:ext cx="9361040" cy="4010431"/>
          </a:xfrm>
          <a:solidFill>
            <a:schemeClr val="accent1">
              <a:lumMod val="25000"/>
              <a:lumOff val="75000"/>
            </a:schemeClr>
          </a:solidFill>
          <a:ln>
            <a:solidFill>
              <a:schemeClr val="tx1"/>
            </a:solidFill>
          </a:ln>
        </p:spPr>
        <p:txBody>
          <a:bodyPr/>
          <a:lstStyle/>
          <a:p>
            <a:r>
              <a:rPr lang="fr-FR" sz="2000" b="0" i="0" dirty="0">
                <a:solidFill>
                  <a:srgbClr val="333333"/>
                </a:solidFill>
                <a:effectLst/>
                <a:latin typeface="+mj-lt"/>
              </a:rPr>
              <a:t>Les </a:t>
            </a:r>
            <a:r>
              <a:rPr lang="fr-FR" sz="2000" b="0" dirty="0">
                <a:solidFill>
                  <a:srgbClr val="333333"/>
                </a:solidFill>
                <a:latin typeface="+mj-lt"/>
              </a:rPr>
              <a:t>comptables publics de la DGFiP sont compétents pour prendre en charge et recouvrer les créances non soldées précédemment recouvrées par les comptables publics de la DGDD (ainsi que les majorations et les intérêts de retard) par exemple des taxes suivantes : </a:t>
            </a:r>
            <a:endParaRPr lang="fr-FR" sz="2000" b="0" i="0" dirty="0">
              <a:solidFill>
                <a:srgbClr val="333333"/>
              </a:solidFill>
              <a:effectLst/>
              <a:latin typeface="+mj-lt"/>
            </a:endParaRPr>
          </a:p>
          <a:p>
            <a:r>
              <a:rPr lang="fr-FR" sz="2000" b="0" i="0" dirty="0">
                <a:solidFill>
                  <a:srgbClr val="333333"/>
                </a:solidFill>
                <a:effectLst/>
                <a:latin typeface="+mj-lt"/>
              </a:rPr>
              <a:t> - </a:t>
            </a:r>
            <a:r>
              <a:rPr lang="fr-FR" sz="2000" b="0" dirty="0">
                <a:solidFill>
                  <a:srgbClr val="333333"/>
                </a:solidFill>
                <a:latin typeface="+mj-lt"/>
              </a:rPr>
              <a:t>TGAP  (</a:t>
            </a:r>
            <a:r>
              <a:rPr lang="fr-FR" sz="2000" b="0" dirty="0">
                <a:solidFill>
                  <a:srgbClr val="333333"/>
                </a:solidFill>
                <a:latin typeface="+mj-lt"/>
                <a:hlinkClick r:id="rId3"/>
              </a:rPr>
              <a:t>art. 266 sexies du Code des douanes</a:t>
            </a:r>
            <a:r>
              <a:rPr lang="fr-FR" sz="2000" b="0" dirty="0">
                <a:solidFill>
                  <a:srgbClr val="333333"/>
                </a:solidFill>
                <a:latin typeface="+mj-lt"/>
              </a:rPr>
              <a:t>), </a:t>
            </a:r>
          </a:p>
          <a:p>
            <a:pPr marL="342900" indent="-342900">
              <a:buFontTx/>
              <a:buChar char="-"/>
            </a:pPr>
            <a:r>
              <a:rPr lang="fr-FR" sz="2000" b="0" dirty="0">
                <a:solidFill>
                  <a:srgbClr val="333333"/>
                </a:solidFill>
                <a:latin typeface="+mj-lt"/>
              </a:rPr>
              <a:t>taxes intérieures de consommation (</a:t>
            </a:r>
            <a:r>
              <a:rPr lang="fr-FR" sz="2000" b="0" dirty="0">
                <a:solidFill>
                  <a:srgbClr val="333333"/>
                </a:solidFill>
                <a:latin typeface="+mj-lt"/>
                <a:hlinkClick r:id="rId4"/>
              </a:rPr>
              <a:t>art. 266 quinquies C du Code des douanes</a:t>
            </a:r>
            <a:r>
              <a:rPr lang="fr-FR" sz="2000" b="0" dirty="0">
                <a:solidFill>
                  <a:srgbClr val="333333"/>
                </a:solidFill>
                <a:latin typeface="+mj-lt"/>
              </a:rPr>
              <a:t>, …)</a:t>
            </a:r>
          </a:p>
          <a:p>
            <a:pPr marL="342900" indent="-342900">
              <a:buFontTx/>
              <a:buChar char="-"/>
            </a:pPr>
            <a:r>
              <a:rPr lang="fr-FR" sz="2000" b="0" dirty="0">
                <a:solidFill>
                  <a:srgbClr val="333333"/>
                </a:solidFill>
                <a:latin typeface="+mj-lt"/>
              </a:rPr>
              <a:t>taxe incitative relative à l'incorporation de biocarburants (</a:t>
            </a:r>
            <a:r>
              <a:rPr lang="fr-FR" sz="2000" b="0" dirty="0">
                <a:solidFill>
                  <a:srgbClr val="333333"/>
                </a:solidFill>
                <a:latin typeface="+mj-lt"/>
                <a:hlinkClick r:id="rId5"/>
              </a:rPr>
              <a:t>art. 266 quindecies</a:t>
            </a:r>
            <a:r>
              <a:rPr lang="fr-FR" sz="2000" b="0" dirty="0">
                <a:solidFill>
                  <a:srgbClr val="333333"/>
                </a:solidFill>
                <a:latin typeface="+mj-lt"/>
              </a:rPr>
              <a:t> du même code), …</a:t>
            </a:r>
            <a:endParaRPr lang="fr-FR" sz="2000" u="sng" dirty="0">
              <a:latin typeface="+mj-lt"/>
            </a:endParaRPr>
          </a:p>
          <a:p>
            <a:pPr algn="l"/>
            <a:r>
              <a:rPr lang="fr-FR" sz="2000" u="sng" dirty="0">
                <a:latin typeface="+mj-lt"/>
              </a:rPr>
              <a:t>Entrée en vigueur au plus tard le 1</a:t>
            </a:r>
            <a:r>
              <a:rPr lang="fr-FR" sz="2000" u="sng" baseline="30000" dirty="0">
                <a:latin typeface="+mj-lt"/>
              </a:rPr>
              <a:t>er</a:t>
            </a:r>
            <a:r>
              <a:rPr lang="fr-FR" sz="2000" u="sng" dirty="0">
                <a:latin typeface="+mj-lt"/>
              </a:rPr>
              <a:t> janvier 2026</a:t>
            </a:r>
          </a:p>
        </p:txBody>
      </p:sp>
      <p:sp>
        <p:nvSpPr>
          <p:cNvPr id="4" name="Espace réservé du texte 3">
            <a:extLst>
              <a:ext uri="{FF2B5EF4-FFF2-40B4-BE49-F238E27FC236}">
                <a16:creationId xmlns:a16="http://schemas.microsoft.com/office/drawing/2014/main" id="{29F8431C-F0E9-4393-A517-08C0B3BF59B5}"/>
              </a:ext>
            </a:extLst>
          </p:cNvPr>
          <p:cNvSpPr>
            <a:spLocks noGrp="1"/>
          </p:cNvSpPr>
          <p:nvPr>
            <p:ph type="body" sz="quarter" idx="13"/>
          </p:nvPr>
        </p:nvSpPr>
        <p:spPr>
          <a:xfrm>
            <a:off x="694606" y="698549"/>
            <a:ext cx="10584000" cy="396000"/>
          </a:xfrm>
        </p:spPr>
        <p:txBody>
          <a:bodyPr/>
          <a:lstStyle/>
          <a:p>
            <a:r>
              <a:rPr lang="fr-FR" dirty="0"/>
              <a:t>Article 130 LF 2022</a:t>
            </a:r>
          </a:p>
        </p:txBody>
      </p:sp>
      <p:sp>
        <p:nvSpPr>
          <p:cNvPr id="5" name="Espace réservé de la date 4">
            <a:extLst>
              <a:ext uri="{FF2B5EF4-FFF2-40B4-BE49-F238E27FC236}">
                <a16:creationId xmlns:a16="http://schemas.microsoft.com/office/drawing/2014/main" id="{35076A6B-5AA9-4962-B824-FF64B9FFFA4E}"/>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3523B1A1-0189-4A84-81EC-65F1BCDE1501}"/>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87BBA95E-0155-4683-A311-F688E739D83A}"/>
              </a:ext>
            </a:extLst>
          </p:cNvPr>
          <p:cNvSpPr>
            <a:spLocks noGrp="1"/>
          </p:cNvSpPr>
          <p:nvPr>
            <p:ph type="sldNum" sz="quarter" idx="16"/>
          </p:nvPr>
        </p:nvSpPr>
        <p:spPr/>
        <p:txBody>
          <a:bodyPr/>
          <a:lstStyle/>
          <a:p>
            <a:fld id="{733122C9-A0B9-462F-8757-0847AD287B63}" type="slidenum">
              <a:rPr lang="fr-FR" smtClean="0"/>
              <a:pPr/>
              <a:t>26</a:t>
            </a:fld>
            <a:endParaRPr lang="fr-FR" dirty="0"/>
          </a:p>
        </p:txBody>
      </p:sp>
      <p:sp>
        <p:nvSpPr>
          <p:cNvPr id="9" name="ZoneTexte 8">
            <a:extLst>
              <a:ext uri="{FF2B5EF4-FFF2-40B4-BE49-F238E27FC236}">
                <a16:creationId xmlns:a16="http://schemas.microsoft.com/office/drawing/2014/main" id="{CE04302D-23A6-45A2-A804-3A5996941944}"/>
              </a:ext>
            </a:extLst>
          </p:cNvPr>
          <p:cNvSpPr txBox="1"/>
          <p:nvPr/>
        </p:nvSpPr>
        <p:spPr>
          <a:xfrm>
            <a:off x="3502918" y="740606"/>
            <a:ext cx="7477066" cy="707886"/>
          </a:xfrm>
          <a:prstGeom prst="rect">
            <a:avLst/>
          </a:prstGeom>
          <a:noFill/>
        </p:spPr>
        <p:txBody>
          <a:bodyPr wrap="square">
            <a:spAutoFit/>
          </a:bodyPr>
          <a:lstStyle/>
          <a:p>
            <a:pPr indent="0" algn="r">
              <a:buNone/>
            </a:pPr>
            <a:r>
              <a:rPr lang="fr-FR" dirty="0">
                <a:solidFill>
                  <a:schemeClr val="accent1">
                    <a:lumMod val="75000"/>
                    <a:lumOff val="25000"/>
                  </a:schemeClr>
                </a:solidFill>
              </a:rPr>
              <a:t>«</a:t>
            </a:r>
            <a:r>
              <a:rPr lang="fr-FR" sz="2400" i="1" dirty="0">
                <a:solidFill>
                  <a:schemeClr val="accent1">
                    <a:lumMod val="75000"/>
                    <a:lumOff val="25000"/>
                  </a:schemeClr>
                </a:solidFill>
              </a:rPr>
              <a:t> </a:t>
            </a:r>
            <a:r>
              <a:rPr lang="fr-FR" sz="1600" i="1" dirty="0">
                <a:solidFill>
                  <a:schemeClr val="accent1">
                    <a:lumMod val="75000"/>
                    <a:lumOff val="25000"/>
                  </a:schemeClr>
                </a:solidFill>
              </a:rPr>
              <a:t>La douane est l’administration de la frontière et de la marchandise » </a:t>
            </a:r>
          </a:p>
          <a:p>
            <a:pPr indent="0" algn="r">
              <a:buNone/>
            </a:pPr>
            <a:r>
              <a:rPr lang="fr-FR" sz="1600" i="1" dirty="0">
                <a:solidFill>
                  <a:schemeClr val="accent1">
                    <a:lumMod val="75000"/>
                    <a:lumOff val="25000"/>
                  </a:schemeClr>
                </a:solidFill>
              </a:rPr>
              <a:t>Madame </a:t>
            </a:r>
            <a:r>
              <a:rPr lang="fr-FR" sz="1600" i="1" dirty="0" err="1">
                <a:solidFill>
                  <a:schemeClr val="accent1">
                    <a:lumMod val="75000"/>
                    <a:lumOff val="25000"/>
                  </a:schemeClr>
                </a:solidFill>
              </a:rPr>
              <a:t>I.Braun-Lemaire</a:t>
            </a:r>
            <a:r>
              <a:rPr lang="fr-FR" sz="1600" i="1" dirty="0">
                <a:solidFill>
                  <a:schemeClr val="accent1">
                    <a:lumMod val="75000"/>
                    <a:lumOff val="25000"/>
                  </a:schemeClr>
                </a:solidFill>
              </a:rPr>
              <a:t>, Directrice Générale des Douanes et Droits Indirects</a:t>
            </a:r>
          </a:p>
        </p:txBody>
      </p:sp>
    </p:spTree>
    <p:extLst>
      <p:ext uri="{BB962C8B-B14F-4D97-AF65-F5344CB8AC3E}">
        <p14:creationId xmlns:p14="http://schemas.microsoft.com/office/powerpoint/2010/main" val="1509814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494506-2AC0-467A-9FC1-423D7AE3F42D}"/>
              </a:ext>
            </a:extLst>
          </p:cNvPr>
          <p:cNvSpPr>
            <a:spLocks noGrp="1"/>
          </p:cNvSpPr>
          <p:nvPr>
            <p:ph type="title"/>
          </p:nvPr>
        </p:nvSpPr>
        <p:spPr/>
        <p:txBody>
          <a:bodyPr/>
          <a:lstStyle/>
          <a:p>
            <a:pPr algn="ctr"/>
            <a:r>
              <a:rPr lang="fr-FR" dirty="0"/>
              <a:t>Actions LCA</a:t>
            </a:r>
          </a:p>
        </p:txBody>
      </p:sp>
      <p:sp>
        <p:nvSpPr>
          <p:cNvPr id="4" name="Espace réservé du pied de page 3">
            <a:extLst>
              <a:ext uri="{FF2B5EF4-FFF2-40B4-BE49-F238E27FC236}">
                <a16:creationId xmlns:a16="http://schemas.microsoft.com/office/drawing/2014/main" id="{9BF953FE-42DD-4F59-B12C-1D5543816CF4}"/>
              </a:ext>
            </a:extLst>
          </p:cNvPr>
          <p:cNvSpPr>
            <a:spLocks noGrp="1"/>
          </p:cNvSpPr>
          <p:nvPr>
            <p:ph type="ftr" sz="quarter" idx="11"/>
          </p:nvPr>
        </p:nvSpPr>
        <p:spPr/>
        <p:txBody>
          <a:bodyPr/>
          <a:lstStyle/>
          <a:p>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3C08A850-1275-414D-8AEF-CCEFCD8EFDAC}"/>
              </a:ext>
            </a:extLst>
          </p:cNvPr>
          <p:cNvSpPr>
            <a:spLocks noGrp="1"/>
          </p:cNvSpPr>
          <p:nvPr>
            <p:ph type="sldNum" sz="quarter" idx="12"/>
          </p:nvPr>
        </p:nvSpPr>
        <p:spPr/>
        <p:txBody>
          <a:bodyPr/>
          <a:lstStyle/>
          <a:p>
            <a:fld id="{733122C9-A0B9-462F-8757-0847AD287B63}" type="slidenum">
              <a:rPr lang="fr-FR" smtClean="0"/>
              <a:pPr/>
              <a:t>27</a:t>
            </a:fld>
            <a:endParaRPr lang="fr-FR" dirty="0"/>
          </a:p>
        </p:txBody>
      </p:sp>
    </p:spTree>
    <p:extLst>
      <p:ext uri="{BB962C8B-B14F-4D97-AF65-F5344CB8AC3E}">
        <p14:creationId xmlns:p14="http://schemas.microsoft.com/office/powerpoint/2010/main" val="475675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re 7"/>
          <p:cNvSpPr>
            <a:spLocks noGrp="1"/>
          </p:cNvSpPr>
          <p:nvPr>
            <p:ph type="title"/>
          </p:nvPr>
        </p:nvSpPr>
        <p:spPr>
          <a:xfrm>
            <a:off x="540000" y="328462"/>
            <a:ext cx="10584000" cy="972000"/>
          </a:xfrm>
        </p:spPr>
        <p:txBody>
          <a:bodyPr/>
          <a:lstStyle/>
          <a:p>
            <a:r>
              <a:rPr lang="fr-FR" dirty="0"/>
              <a:t>Actualité fiscale LCA</a:t>
            </a:r>
          </a:p>
        </p:txBody>
      </p:sp>
      <p:sp>
        <p:nvSpPr>
          <p:cNvPr id="11" name="Espace réservé du contenu 10"/>
          <p:cNvSpPr>
            <a:spLocks noGrp="1"/>
          </p:cNvSpPr>
          <p:nvPr>
            <p:ph idx="1"/>
          </p:nvPr>
        </p:nvSpPr>
        <p:spPr>
          <a:xfrm>
            <a:off x="982638" y="2781722"/>
            <a:ext cx="9493289" cy="3168352"/>
          </a:xfrm>
        </p:spPr>
        <p:txBody>
          <a:bodyPr/>
          <a:lstStyle/>
          <a:p>
            <a:pPr marL="457200" lvl="1" algn="l" defTabSz="914400">
              <a:spcAft>
                <a:spcPts val="0"/>
              </a:spcAft>
            </a:pPr>
            <a:r>
              <a:rPr lang="fr-FR" sz="1800" b="1" dirty="0"/>
              <a:t>1-</a:t>
            </a:r>
            <a:r>
              <a:rPr lang="fr-FR" sz="1800" dirty="0"/>
              <a:t> Actions LCA                                                                                                            </a:t>
            </a:r>
            <a:r>
              <a:rPr lang="fr-FR" sz="1800" b="1" u="sng" dirty="0">
                <a:hlinkClick r:id="rId2" action="ppaction://hlinksldjump"/>
              </a:rPr>
              <a:t>p.29</a:t>
            </a:r>
            <a:endParaRPr lang="fr-FR" sz="1800" b="1" u="sng" dirty="0"/>
          </a:p>
          <a:p>
            <a:pPr marL="457200" lvl="1" algn="l" defTabSz="914400">
              <a:spcAft>
                <a:spcPts val="0"/>
              </a:spcAft>
            </a:pPr>
            <a:r>
              <a:rPr lang="fr-FR" sz="1800" b="1" dirty="0"/>
              <a:t>2-</a:t>
            </a:r>
            <a:r>
              <a:rPr lang="fr-FR" sz="1800" dirty="0"/>
              <a:t> Alerte sur certains sujets (contrôles fiscaux)                                                          </a:t>
            </a:r>
            <a:r>
              <a:rPr lang="fr-FR" sz="1800" b="1" u="sng" dirty="0">
                <a:hlinkClick r:id="rId3" action="ppaction://hlinksldjump"/>
              </a:rPr>
              <a:t>p.30</a:t>
            </a:r>
            <a:endParaRPr lang="fr-FR" sz="1800" b="1" u="sng" dirty="0"/>
          </a:p>
          <a:p>
            <a:pPr marL="457200" lvl="1" algn="l" defTabSz="914400">
              <a:spcAft>
                <a:spcPts val="0"/>
              </a:spcAft>
            </a:pPr>
            <a:r>
              <a:rPr lang="fr-FR" sz="1800" b="1" dirty="0"/>
              <a:t>3-</a:t>
            </a:r>
            <a:r>
              <a:rPr lang="fr-FR" sz="1800" dirty="0"/>
              <a:t> Informations générales                                                                                           </a:t>
            </a:r>
            <a:r>
              <a:rPr lang="fr-FR" sz="1800" b="1" u="sng" dirty="0">
                <a:hlinkClick r:id="rId4" action="ppaction://hlinksldjump"/>
              </a:rPr>
              <a:t>p.31</a:t>
            </a:r>
            <a:endParaRPr lang="fr-FR" sz="1800" b="1" u="sng" dirty="0"/>
          </a:p>
          <a:p>
            <a:pPr marL="457200" lvl="1" algn="l" defTabSz="914400">
              <a:spcAft>
                <a:spcPts val="0"/>
              </a:spcAft>
            </a:pPr>
            <a:r>
              <a:rPr lang="fr-FR" sz="1800" dirty="0">
                <a:solidFill>
                  <a:srgbClr val="7030A0"/>
                </a:solidFill>
                <a:latin typeface="Calibri" panose="020F0502020204030204"/>
              </a:rPr>
              <a:t> </a:t>
            </a:r>
          </a:p>
          <a:p>
            <a:endParaRPr lang="fr-FR" dirty="0"/>
          </a:p>
        </p:txBody>
      </p:sp>
      <p:sp>
        <p:nvSpPr>
          <p:cNvPr id="12" name="Espace réservé du texte 11"/>
          <p:cNvSpPr>
            <a:spLocks noGrp="1"/>
          </p:cNvSpPr>
          <p:nvPr>
            <p:ph type="body" sz="quarter" idx="13"/>
          </p:nvPr>
        </p:nvSpPr>
        <p:spPr>
          <a:xfrm>
            <a:off x="520159" y="1479211"/>
            <a:ext cx="10584000" cy="396000"/>
          </a:xfrm>
        </p:spPr>
        <p:txBody>
          <a:bodyPr/>
          <a:lstStyle/>
          <a:p>
            <a:r>
              <a:rPr lang="fr-FR" b="1" dirty="0"/>
              <a:t>Sommaire</a:t>
            </a:r>
          </a:p>
        </p:txBody>
      </p:sp>
      <p:sp>
        <p:nvSpPr>
          <p:cNvPr id="5" name="Espace réservé de la date 4"/>
          <p:cNvSpPr>
            <a:spLocks noGrp="1"/>
          </p:cNvSpPr>
          <p:nvPr>
            <p:ph type="dt" sz="half" idx="14"/>
          </p:nvPr>
        </p:nvSpPr>
        <p:spPr/>
        <p:txBody>
          <a:bodyPr/>
          <a:lstStyle/>
          <a:p>
            <a:pPr algn="r"/>
            <a:r>
              <a:rPr lang="fr-FR" dirty="0"/>
              <a:t>20 janvier 2022</a:t>
            </a:r>
          </a:p>
        </p:txBody>
      </p:sp>
      <p:sp>
        <p:nvSpPr>
          <p:cNvPr id="6" name="Espace réservé du pied de page 5"/>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p:cNvSpPr>
            <a:spLocks noGrp="1"/>
          </p:cNvSpPr>
          <p:nvPr>
            <p:ph type="sldNum" sz="quarter" idx="16"/>
          </p:nvPr>
        </p:nvSpPr>
        <p:spPr/>
        <p:txBody>
          <a:bodyPr/>
          <a:lstStyle/>
          <a:p>
            <a:fld id="{733122C9-A0B9-462F-8757-0847AD287B63}" type="slidenum">
              <a:rPr lang="fr-FR" smtClean="0"/>
              <a:pPr/>
              <a:t>28</a:t>
            </a:fld>
            <a:endParaRPr lang="fr-FR" dirty="0"/>
          </a:p>
        </p:txBody>
      </p:sp>
    </p:spTree>
    <p:extLst>
      <p:ext uri="{BB962C8B-B14F-4D97-AF65-F5344CB8AC3E}">
        <p14:creationId xmlns:p14="http://schemas.microsoft.com/office/powerpoint/2010/main" val="2606665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1690FC2-82CF-40BA-9B02-E46DCCCB64F3}"/>
              </a:ext>
            </a:extLst>
          </p:cNvPr>
          <p:cNvSpPr>
            <a:spLocks noGrp="1"/>
          </p:cNvSpPr>
          <p:nvPr>
            <p:ph type="dt" sz="half" idx="10"/>
          </p:nvPr>
        </p:nvSpPr>
        <p:spPr>
          <a:xfrm>
            <a:off x="5015086" y="6390000"/>
            <a:ext cx="6228000" cy="576000"/>
          </a:xfrm>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837A7C72-62FA-4A0A-8727-5B12BFE36076}"/>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607125E6-D411-41DE-B804-B87A56B3D8EA}"/>
              </a:ext>
            </a:extLst>
          </p:cNvPr>
          <p:cNvSpPr>
            <a:spLocks noGrp="1"/>
          </p:cNvSpPr>
          <p:nvPr>
            <p:ph type="sldNum" sz="quarter" idx="12"/>
          </p:nvPr>
        </p:nvSpPr>
        <p:spPr/>
        <p:txBody>
          <a:bodyPr/>
          <a:lstStyle/>
          <a:p>
            <a:fld id="{733122C9-A0B9-462F-8757-0847AD287B63}" type="slidenum">
              <a:rPr lang="fr-FR" smtClean="0"/>
              <a:pPr/>
              <a:t>29</a:t>
            </a:fld>
            <a:endParaRPr lang="fr-FR" dirty="0"/>
          </a:p>
        </p:txBody>
      </p:sp>
      <p:sp>
        <p:nvSpPr>
          <p:cNvPr id="5" name="Espace réservé du texte 4">
            <a:extLst>
              <a:ext uri="{FF2B5EF4-FFF2-40B4-BE49-F238E27FC236}">
                <a16:creationId xmlns:a16="http://schemas.microsoft.com/office/drawing/2014/main" id="{2E8666DB-663D-419C-BD3C-1C4C79707E9B}"/>
              </a:ext>
            </a:extLst>
          </p:cNvPr>
          <p:cNvSpPr>
            <a:spLocks noGrp="1"/>
          </p:cNvSpPr>
          <p:nvPr>
            <p:ph type="body" sz="quarter" idx="13"/>
          </p:nvPr>
        </p:nvSpPr>
        <p:spPr/>
        <p:txBody>
          <a:bodyPr/>
          <a:lstStyle/>
          <a:p>
            <a:r>
              <a:rPr lang="fr-FR" dirty="0"/>
              <a:t>Année 2020/2021</a:t>
            </a:r>
          </a:p>
        </p:txBody>
      </p:sp>
      <p:sp>
        <p:nvSpPr>
          <p:cNvPr id="6" name="Titre 5">
            <a:extLst>
              <a:ext uri="{FF2B5EF4-FFF2-40B4-BE49-F238E27FC236}">
                <a16:creationId xmlns:a16="http://schemas.microsoft.com/office/drawing/2014/main" id="{A3519AF8-BFC6-48E2-A811-75F10B8EE824}"/>
              </a:ext>
            </a:extLst>
          </p:cNvPr>
          <p:cNvSpPr>
            <a:spLocks noGrp="1"/>
          </p:cNvSpPr>
          <p:nvPr>
            <p:ph type="title"/>
          </p:nvPr>
        </p:nvSpPr>
        <p:spPr>
          <a:xfrm>
            <a:off x="527644" y="0"/>
            <a:ext cx="10584000" cy="972000"/>
          </a:xfrm>
        </p:spPr>
        <p:txBody>
          <a:bodyPr/>
          <a:lstStyle/>
          <a:p>
            <a:r>
              <a:rPr lang="fr-FR" dirty="0"/>
              <a:t>Actions LCA</a:t>
            </a:r>
          </a:p>
        </p:txBody>
      </p:sp>
      <p:sp>
        <p:nvSpPr>
          <p:cNvPr id="7" name="Espace réservé du texte 6">
            <a:extLst>
              <a:ext uri="{FF2B5EF4-FFF2-40B4-BE49-F238E27FC236}">
                <a16:creationId xmlns:a16="http://schemas.microsoft.com/office/drawing/2014/main" id="{1344E9BC-FB45-44CB-B929-D2CF67C7FADC}"/>
              </a:ext>
            </a:extLst>
          </p:cNvPr>
          <p:cNvSpPr>
            <a:spLocks noGrp="1"/>
          </p:cNvSpPr>
          <p:nvPr>
            <p:ph type="body" sz="quarter" idx="14"/>
          </p:nvPr>
        </p:nvSpPr>
        <p:spPr>
          <a:xfrm>
            <a:off x="622598" y="1646412"/>
            <a:ext cx="2772000" cy="3830400"/>
          </a:xfrm>
        </p:spPr>
        <p:txBody>
          <a:bodyPr/>
          <a:lstStyle/>
          <a:p>
            <a:pPr algn="ctr"/>
            <a:endParaRPr lang="fr-FR" sz="2400" dirty="0"/>
          </a:p>
          <a:p>
            <a:pPr algn="ctr"/>
            <a:endParaRPr lang="fr-FR" sz="2400" dirty="0"/>
          </a:p>
          <a:p>
            <a:pPr algn="ctr"/>
            <a:endParaRPr lang="fr-FR" sz="2400" dirty="0"/>
          </a:p>
          <a:p>
            <a:pPr algn="ctr"/>
            <a:r>
              <a:rPr lang="fr-FR" sz="4400" dirty="0">
                <a:solidFill>
                  <a:srgbClr val="00B050"/>
                </a:solidFill>
              </a:rPr>
              <a:t>Actions</a:t>
            </a:r>
          </a:p>
        </p:txBody>
      </p:sp>
      <p:sp>
        <p:nvSpPr>
          <p:cNvPr id="8" name="Espace réservé du texte 7">
            <a:extLst>
              <a:ext uri="{FF2B5EF4-FFF2-40B4-BE49-F238E27FC236}">
                <a16:creationId xmlns:a16="http://schemas.microsoft.com/office/drawing/2014/main" id="{5A08A6C6-2587-4C35-80A6-66AAAD8CA7B2}"/>
              </a:ext>
            </a:extLst>
          </p:cNvPr>
          <p:cNvSpPr>
            <a:spLocks noGrp="1"/>
          </p:cNvSpPr>
          <p:nvPr>
            <p:ph type="body" sz="quarter" idx="15"/>
          </p:nvPr>
        </p:nvSpPr>
        <p:spPr>
          <a:xfrm>
            <a:off x="4447298" y="1701602"/>
            <a:ext cx="6768752" cy="3830400"/>
          </a:xfrm>
        </p:spPr>
        <p:txBody>
          <a:bodyPr/>
          <a:lstStyle/>
          <a:p>
            <a:r>
              <a:rPr lang="fr-FR" sz="2000" u="sng" dirty="0"/>
              <a:t>Lobbying </a:t>
            </a:r>
            <a:r>
              <a:rPr lang="fr-FR" sz="2000" dirty="0"/>
              <a:t>: </a:t>
            </a:r>
          </a:p>
          <a:p>
            <a:endParaRPr lang="fr-FR" sz="2000" b="0" dirty="0"/>
          </a:p>
          <a:p>
            <a:pPr marL="285750" indent="-285750">
              <a:buFontTx/>
              <a:buChar char="-"/>
            </a:pPr>
            <a:r>
              <a:rPr lang="fr-FR" sz="2000" dirty="0">
                <a:solidFill>
                  <a:schemeClr val="accent3"/>
                </a:solidFill>
              </a:rPr>
              <a:t>RDV avec la DGFiP le 4 janvier 2022 </a:t>
            </a:r>
            <a:r>
              <a:rPr lang="fr-FR" sz="2000" b="0" dirty="0"/>
              <a:t>au sujet des parts sociales annulées (négociation) + </a:t>
            </a:r>
            <a:r>
              <a:rPr lang="fr-FR" sz="2000" dirty="0">
                <a:solidFill>
                  <a:schemeClr val="accent3"/>
                </a:solidFill>
              </a:rPr>
              <a:t>Projet de fiche technique de la DGFiP sur les ACCT </a:t>
            </a:r>
            <a:r>
              <a:rPr lang="fr-FR" sz="2000" b="0" dirty="0"/>
              <a:t>reçue par LCA (en cours de validation)</a:t>
            </a:r>
          </a:p>
          <a:p>
            <a:endParaRPr lang="fr-FR" sz="2000" b="0" dirty="0"/>
          </a:p>
          <a:p>
            <a:pPr marL="285750" indent="-285750">
              <a:buFontTx/>
              <a:buChar char="-"/>
            </a:pPr>
            <a:r>
              <a:rPr lang="fr-FR" sz="2000" dirty="0">
                <a:solidFill>
                  <a:schemeClr val="accent3"/>
                </a:solidFill>
              </a:rPr>
              <a:t>RDV avec DLF le 7 janvier et 13 janvier 2022 </a:t>
            </a:r>
            <a:r>
              <a:rPr lang="fr-FR" sz="2000" b="0" dirty="0">
                <a:solidFill>
                  <a:schemeClr val="tx1"/>
                </a:solidFill>
              </a:rPr>
              <a:t>au sujet de la simplification des taux de TVA dans le secteur agro-alimentaire (sur la rédaction du </a:t>
            </a:r>
            <a:r>
              <a:rPr lang="fr-FR" sz="2000" b="0" dirty="0" err="1">
                <a:solidFill>
                  <a:schemeClr val="tx1"/>
                </a:solidFill>
              </a:rPr>
              <a:t>Bofip</a:t>
            </a:r>
            <a:r>
              <a:rPr lang="fr-FR" sz="2000" b="0" dirty="0">
                <a:solidFill>
                  <a:schemeClr val="tx1"/>
                </a:solidFill>
              </a:rPr>
              <a:t>)</a:t>
            </a:r>
          </a:p>
          <a:p>
            <a:endParaRPr lang="fr-FR" sz="800" b="0" dirty="0"/>
          </a:p>
          <a:p>
            <a:pPr marL="285750" indent="-285750">
              <a:buFontTx/>
              <a:buChar char="-"/>
            </a:pPr>
            <a:endParaRPr lang="fr-FR" sz="2000" b="0" dirty="0">
              <a:solidFill>
                <a:schemeClr val="accent3"/>
              </a:solidFill>
            </a:endParaRPr>
          </a:p>
        </p:txBody>
      </p:sp>
    </p:spTree>
    <p:extLst>
      <p:ext uri="{BB962C8B-B14F-4D97-AF65-F5344CB8AC3E}">
        <p14:creationId xmlns:p14="http://schemas.microsoft.com/office/powerpoint/2010/main" val="170505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1">
            <a:extLst>
              <a:ext uri="{FF2B5EF4-FFF2-40B4-BE49-F238E27FC236}">
                <a16:creationId xmlns:a16="http://schemas.microsoft.com/office/drawing/2014/main" id="{B56EDEB8-69C4-4E06-A5BD-AD9768B0E4F6}"/>
              </a:ext>
            </a:extLst>
          </p:cNvPr>
          <p:cNvSpPr>
            <a:spLocks noGrp="1"/>
          </p:cNvSpPr>
          <p:nvPr>
            <p:ph type="dt" sz="half" idx="10"/>
          </p:nvPr>
        </p:nvSpPr>
        <p:spPr>
          <a:xfrm>
            <a:off x="4896000" y="6282000"/>
            <a:ext cx="6228000" cy="576000"/>
          </a:xfrm>
        </p:spPr>
        <p:txBody>
          <a:bodyPr/>
          <a:lstStyle/>
          <a:p>
            <a:pPr algn="r">
              <a:spcAft>
                <a:spcPts val="600"/>
              </a:spcAft>
            </a:pPr>
            <a:r>
              <a:rPr lang="fr-FR" dirty="0"/>
              <a:t>20 janvier 2022</a:t>
            </a:r>
          </a:p>
        </p:txBody>
      </p:sp>
      <p:sp>
        <p:nvSpPr>
          <p:cNvPr id="20" name="Footer Placeholder 2">
            <a:extLst>
              <a:ext uri="{FF2B5EF4-FFF2-40B4-BE49-F238E27FC236}">
                <a16:creationId xmlns:a16="http://schemas.microsoft.com/office/drawing/2014/main" id="{B60BFBCD-790B-4555-BCC0-04F8C7BA55C2}"/>
              </a:ext>
            </a:extLst>
          </p:cNvPr>
          <p:cNvSpPr>
            <a:spLocks noGrp="1"/>
          </p:cNvSpPr>
          <p:nvPr>
            <p:ph type="ftr" sz="quarter" idx="11"/>
          </p:nvPr>
        </p:nvSpPr>
        <p:spPr>
          <a:xfrm>
            <a:off x="0" y="6678000"/>
            <a:ext cx="180000" cy="180000"/>
          </a:xfrm>
        </p:spPr>
        <p:txBody>
          <a:bodyPr/>
          <a:lstStyle/>
          <a:p>
            <a:pPr>
              <a:spcAft>
                <a:spcPts val="600"/>
              </a:spcAft>
            </a:pPr>
            <a:r>
              <a:rPr lang="fr-FR"/>
              <a:t>Titre de la présentation</a:t>
            </a:r>
          </a:p>
        </p:txBody>
      </p:sp>
      <p:sp>
        <p:nvSpPr>
          <p:cNvPr id="12" name="Espace réservé du numéro de diapositive 11"/>
          <p:cNvSpPr>
            <a:spLocks noGrp="1"/>
          </p:cNvSpPr>
          <p:nvPr>
            <p:ph type="sldNum" sz="quarter" idx="12"/>
          </p:nvPr>
        </p:nvSpPr>
        <p:spPr>
          <a:xfrm>
            <a:off x="11652000" y="6282000"/>
            <a:ext cx="540000" cy="576000"/>
          </a:xfrm>
        </p:spPr>
        <p:txBody>
          <a:bodyPr anchor="ctr">
            <a:normAutofit/>
          </a:bodyPr>
          <a:lstStyle/>
          <a:p>
            <a:pPr>
              <a:spcAft>
                <a:spcPts val="600"/>
              </a:spcAft>
            </a:pPr>
            <a:fld id="{733122C9-A0B9-462F-8757-0847AD287B63}" type="slidenum">
              <a:rPr lang="fr-FR" smtClean="0"/>
              <a:pPr>
                <a:spcAft>
                  <a:spcPts val="600"/>
                </a:spcAft>
              </a:pPr>
              <a:t>3</a:t>
            </a:fld>
            <a:endParaRPr lang="fr-FR"/>
          </a:p>
        </p:txBody>
      </p:sp>
      <p:sp>
        <p:nvSpPr>
          <p:cNvPr id="7" name="Titre 6"/>
          <p:cNvSpPr>
            <a:spLocks noGrp="1"/>
          </p:cNvSpPr>
          <p:nvPr>
            <p:ph type="title"/>
          </p:nvPr>
        </p:nvSpPr>
        <p:spPr>
          <a:xfrm>
            <a:off x="540000" y="1"/>
            <a:ext cx="10584000" cy="972000"/>
          </a:xfrm>
        </p:spPr>
        <p:txBody>
          <a:bodyPr anchor="b">
            <a:normAutofit/>
          </a:bodyPr>
          <a:lstStyle/>
          <a:p>
            <a:r>
              <a:rPr lang="fr-FR" dirty="0"/>
              <a:t>Loi de finances pour 2022</a:t>
            </a:r>
          </a:p>
        </p:txBody>
      </p:sp>
      <p:sp>
        <p:nvSpPr>
          <p:cNvPr id="6" name="Espace réservé du pied de page 5"/>
          <p:cNvSpPr>
            <a:spLocks noGrp="1"/>
          </p:cNvSpPr>
          <p:nvPr>
            <p:ph type="ftr" sz="quarter" idx="11"/>
          </p:nvPr>
        </p:nvSpPr>
        <p:spPr/>
        <p:txBody>
          <a:bodyPr/>
          <a:lstStyle/>
          <a:p>
            <a:pPr>
              <a:spcAft>
                <a:spcPts val="600"/>
              </a:spcAft>
            </a:pPr>
            <a:r>
              <a:rPr lang="fr-FR"/>
              <a:t>Titre de la présentation</a:t>
            </a:r>
          </a:p>
        </p:txBody>
      </p:sp>
      <p:sp>
        <p:nvSpPr>
          <p:cNvPr id="16" name="Espace réservé du texte 3">
            <a:extLst>
              <a:ext uri="{FF2B5EF4-FFF2-40B4-BE49-F238E27FC236}">
                <a16:creationId xmlns:a16="http://schemas.microsoft.com/office/drawing/2014/main" id="{664892B9-7AF4-4649-A46A-1D63F78C9FA4}"/>
              </a:ext>
            </a:extLst>
          </p:cNvPr>
          <p:cNvSpPr txBox="1">
            <a:spLocks/>
          </p:cNvSpPr>
          <p:nvPr/>
        </p:nvSpPr>
        <p:spPr>
          <a:xfrm>
            <a:off x="4150990" y="2081321"/>
            <a:ext cx="7128792" cy="4200679"/>
          </a:xfrm>
          <a:prstGeom prst="rect">
            <a:avLst/>
          </a:prstGeom>
        </p:spPr>
        <p:txBody>
          <a:bodyPr>
            <a:noAutofit/>
          </a:bodyPr>
          <a:lstStyle>
            <a:lvl1pPr marL="0" indent="0" algn="just" defTabSz="1219170" rtl="0" eaLnBrk="1" latinLnBrk="0" hangingPunct="1">
              <a:lnSpc>
                <a:spcPct val="120000"/>
              </a:lnSpc>
              <a:spcBef>
                <a:spcPts val="0"/>
              </a:spcBef>
              <a:spcAft>
                <a:spcPts val="400"/>
              </a:spcAft>
              <a:buFont typeface="Arial" pitchFamily="34" charset="0"/>
              <a:buNone/>
              <a:defRPr sz="1400" b="1" kern="1200">
                <a:solidFill>
                  <a:schemeClr val="accent1"/>
                </a:solidFill>
                <a:latin typeface="+mn-lt"/>
                <a:ea typeface="+mn-ea"/>
                <a:cs typeface="+mn-cs"/>
              </a:defRPr>
            </a:lvl1pPr>
            <a:lvl2pPr marL="0" indent="0" algn="just" defTabSz="1219170" rtl="0" eaLnBrk="1" latinLnBrk="0" hangingPunct="1">
              <a:lnSpc>
                <a:spcPct val="120000"/>
              </a:lnSpc>
              <a:spcBef>
                <a:spcPts val="0"/>
              </a:spcBef>
              <a:spcAft>
                <a:spcPts val="400"/>
              </a:spcAft>
              <a:buFont typeface="Arial" pitchFamily="34" charset="0"/>
              <a:buNone/>
              <a:defRPr sz="1400" kern="1200">
                <a:solidFill>
                  <a:schemeClr val="accent2"/>
                </a:solidFill>
                <a:latin typeface="+mn-lt"/>
                <a:ea typeface="+mn-ea"/>
                <a:cs typeface="+mn-cs"/>
              </a:defRPr>
            </a:lvl2pPr>
            <a:lvl3pPr marL="180000" indent="-180000" algn="l" defTabSz="1219170" rtl="0" eaLnBrk="1" latinLnBrk="0" hangingPunct="1">
              <a:lnSpc>
                <a:spcPct val="120000"/>
              </a:lnSpc>
              <a:spcBef>
                <a:spcPts val="0"/>
              </a:spcBef>
              <a:buSzPct val="100000"/>
              <a:buFont typeface="Arial" pitchFamily="34" charset="0"/>
              <a:buChar char="-"/>
              <a:defRPr sz="1400" kern="1200">
                <a:solidFill>
                  <a:schemeClr val="accent2"/>
                </a:solidFill>
                <a:latin typeface="+mn-lt"/>
                <a:ea typeface="+mn-ea"/>
                <a:cs typeface="+mn-cs"/>
              </a:defRPr>
            </a:lvl3pPr>
            <a:lvl4pPr marL="360000" indent="-180000" algn="l" defTabSz="1219170" rtl="0" eaLnBrk="1" latinLnBrk="0" hangingPunct="1">
              <a:lnSpc>
                <a:spcPct val="120000"/>
              </a:lnSpc>
              <a:spcBef>
                <a:spcPts val="0"/>
              </a:spcBef>
              <a:buSzPct val="100000"/>
              <a:buFont typeface="Arial" pitchFamily="34" charset="0"/>
              <a:buChar char="•"/>
              <a:defRPr sz="1200" kern="1200">
                <a:solidFill>
                  <a:schemeClr val="accent2"/>
                </a:solidFill>
                <a:latin typeface="+mn-lt"/>
                <a:ea typeface="+mn-ea"/>
                <a:cs typeface="+mn-cs"/>
              </a:defRPr>
            </a:lvl4pPr>
            <a:lvl5pPr marL="540000" indent="-180000" algn="l" defTabSz="265113" rtl="0" eaLnBrk="1" latinLnBrk="0" hangingPunct="1">
              <a:lnSpc>
                <a:spcPct val="120000"/>
              </a:lnSpc>
              <a:spcBef>
                <a:spcPts val="0"/>
              </a:spcBef>
              <a:buSzPct val="100000"/>
              <a:buFont typeface="Wingdings" pitchFamily="2" charset="2"/>
              <a:buChar char="§"/>
              <a:defRPr sz="1000"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endParaRPr lang="fr-FR" sz="1600" dirty="0">
              <a:latin typeface="+mj-lt"/>
            </a:endParaRPr>
          </a:p>
        </p:txBody>
      </p:sp>
      <p:sp>
        <p:nvSpPr>
          <p:cNvPr id="11" name="ZoneTexte 10">
            <a:extLst>
              <a:ext uri="{FF2B5EF4-FFF2-40B4-BE49-F238E27FC236}">
                <a16:creationId xmlns:a16="http://schemas.microsoft.com/office/drawing/2014/main" id="{7120CAC3-E654-4D24-967D-B22C1C302527}"/>
              </a:ext>
            </a:extLst>
          </p:cNvPr>
          <p:cNvSpPr txBox="1"/>
          <p:nvPr/>
        </p:nvSpPr>
        <p:spPr>
          <a:xfrm>
            <a:off x="478582" y="991775"/>
            <a:ext cx="9649072" cy="461665"/>
          </a:xfrm>
          <a:prstGeom prst="rect">
            <a:avLst/>
          </a:prstGeom>
          <a:noFill/>
        </p:spPr>
        <p:txBody>
          <a:bodyPr wrap="square">
            <a:spAutoFit/>
          </a:bodyPr>
          <a:lstStyle/>
          <a:p>
            <a:r>
              <a:rPr lang="fr-FR" b="1" i="0" u="none" strike="noStrike" dirty="0">
                <a:solidFill>
                  <a:schemeClr val="accent3"/>
                </a:solidFill>
                <a:effectLst/>
                <a:latin typeface="Lato-Regular"/>
                <a:hlinkClick r:id="rId3" tooltip="Voir le texte de la loi sur site Légifrance">
                  <a:extLst>
                    <a:ext uri="{A12FA001-AC4F-418D-AE19-62706E023703}">
                      <ahyp:hlinkClr xmlns:ahyp="http://schemas.microsoft.com/office/drawing/2018/hyperlinkcolor" val="tx"/>
                    </a:ext>
                  </a:extLst>
                </a:hlinkClick>
              </a:rPr>
              <a:t>Loi n° 2021-1900 du 30 décembre 2021 Loi de finances pour 2022</a:t>
            </a:r>
            <a:endParaRPr lang="fr-FR" b="1" dirty="0">
              <a:solidFill>
                <a:schemeClr val="accent3"/>
              </a:solidFill>
            </a:endParaRPr>
          </a:p>
        </p:txBody>
      </p:sp>
      <p:sp>
        <p:nvSpPr>
          <p:cNvPr id="17" name="ZoneTexte 16">
            <a:extLst>
              <a:ext uri="{FF2B5EF4-FFF2-40B4-BE49-F238E27FC236}">
                <a16:creationId xmlns:a16="http://schemas.microsoft.com/office/drawing/2014/main" id="{12D23A4F-1B78-46A1-B01A-8D960A4E488A}"/>
              </a:ext>
            </a:extLst>
          </p:cNvPr>
          <p:cNvSpPr txBox="1"/>
          <p:nvPr/>
        </p:nvSpPr>
        <p:spPr>
          <a:xfrm>
            <a:off x="491124" y="1570669"/>
            <a:ext cx="10681751" cy="5518690"/>
          </a:xfrm>
          <a:prstGeom prst="rect">
            <a:avLst/>
          </a:prstGeom>
          <a:noFill/>
        </p:spPr>
        <p:txBody>
          <a:bodyPr wrap="square">
            <a:spAutoFit/>
          </a:bodyPr>
          <a:lstStyle/>
          <a:p>
            <a:pPr marL="342900" indent="-342900" algn="just">
              <a:buFont typeface="Arial" panose="020B0604020202020204" pitchFamily="34" charset="0"/>
              <a:buChar char="•"/>
            </a:pPr>
            <a:r>
              <a:rPr lang="fr-FR" dirty="0">
                <a:solidFill>
                  <a:schemeClr val="dk1"/>
                </a:solidFill>
              </a:rPr>
              <a:t>Présenté lors du Conseil des Ministres du 22 septembre 2021, le PLF 2022 a été adopté en 1</a:t>
            </a:r>
            <a:r>
              <a:rPr lang="fr-FR" baseline="30000" dirty="0">
                <a:solidFill>
                  <a:schemeClr val="dk1"/>
                </a:solidFill>
              </a:rPr>
              <a:t>er</a:t>
            </a:r>
            <a:r>
              <a:rPr lang="fr-FR" dirty="0">
                <a:solidFill>
                  <a:schemeClr val="dk1"/>
                </a:solidFill>
              </a:rPr>
              <a:t> lecture par l’AN le 16 novembre 2021 et le Sénat a rejeté en 1</a:t>
            </a:r>
            <a:r>
              <a:rPr lang="fr-FR" baseline="30000" dirty="0">
                <a:solidFill>
                  <a:schemeClr val="dk1"/>
                </a:solidFill>
              </a:rPr>
              <a:t>er</a:t>
            </a:r>
            <a:r>
              <a:rPr lang="fr-FR" dirty="0">
                <a:solidFill>
                  <a:schemeClr val="dk1"/>
                </a:solidFill>
              </a:rPr>
              <a:t> lecture la 1</a:t>
            </a:r>
            <a:r>
              <a:rPr lang="fr-FR" baseline="30000" dirty="0">
                <a:solidFill>
                  <a:schemeClr val="dk1"/>
                </a:solidFill>
              </a:rPr>
              <a:t>er</a:t>
            </a:r>
            <a:r>
              <a:rPr lang="fr-FR" dirty="0">
                <a:solidFill>
                  <a:schemeClr val="dk1"/>
                </a:solidFill>
              </a:rPr>
              <a:t>partie, entraînant le rejet de l’ensemble du texte (d</a:t>
            </a:r>
            <a:r>
              <a:rPr lang="fr-FR" dirty="0">
                <a:solidFill>
                  <a:schemeClr val="dk1"/>
                </a:solidFill>
                <a:hlinkClick r:id="rId4">
                  <a:extLst>
                    <a:ext uri="{A12FA001-AC4F-418D-AE19-62706E023703}">
                      <ahyp:hlinkClr xmlns:ahyp="http://schemas.microsoft.com/office/drawing/2018/hyperlinkcolor" val="tx"/>
                    </a:ext>
                  </a:extLst>
                </a:hlinkClick>
              </a:rPr>
              <a:t>ossier législatif de l’Assemblée nationale</a:t>
            </a:r>
            <a:r>
              <a:rPr lang="fr-FR" dirty="0">
                <a:solidFill>
                  <a:schemeClr val="dk1"/>
                </a:solidFill>
              </a:rPr>
              <a:t> et d</a:t>
            </a:r>
            <a:r>
              <a:rPr lang="fr-FR" dirty="0">
                <a:solidFill>
                  <a:schemeClr val="dk1"/>
                </a:solidFill>
                <a:hlinkClick r:id="rId5">
                  <a:extLst>
                    <a:ext uri="{A12FA001-AC4F-418D-AE19-62706E023703}">
                      <ahyp:hlinkClr xmlns:ahyp="http://schemas.microsoft.com/office/drawing/2018/hyperlinkcolor" val="tx"/>
                    </a:ext>
                  </a:extLst>
                </a:hlinkClick>
              </a:rPr>
              <a:t>ossier législatif du Sénat</a:t>
            </a:r>
            <a:r>
              <a:rPr lang="fr-FR" dirty="0">
                <a:solidFill>
                  <a:schemeClr val="dk1"/>
                </a:solidFill>
              </a:rPr>
              <a:t>).</a:t>
            </a:r>
          </a:p>
          <a:p>
            <a:pPr algn="just"/>
            <a:endParaRPr lang="fr-FR" sz="800" dirty="0">
              <a:solidFill>
                <a:schemeClr val="dk1"/>
              </a:solidFill>
            </a:endParaRPr>
          </a:p>
          <a:p>
            <a:pPr marL="285750" indent="-285750" algn="just">
              <a:buFont typeface="Arial" panose="020B0604020202020204" pitchFamily="34" charset="0"/>
              <a:buChar char="•"/>
            </a:pPr>
            <a:r>
              <a:rPr lang="fr-FR" dirty="0">
                <a:solidFill>
                  <a:schemeClr val="dk1"/>
                </a:solidFill>
              </a:rPr>
              <a:t>Après un passage en Commission mixte paritaire (non conclusif) et un nouveau rejet du texte par le Sénat en deuxième lecture, le projet de loi définitif a été adopté par l’Assemblée nationale le 15 décembre 2021. Le Conseil constitutionnel a toutefois été saisi le 16 décembre et sa décision </a:t>
            </a:r>
            <a:r>
              <a:rPr lang="fr-FR" dirty="0">
                <a:solidFill>
                  <a:schemeClr val="dk1"/>
                </a:solidFill>
                <a:hlinkClick r:id="rId6" tooltip="Consultez la décision sur le site legifrance dans un nouvel onglet">
                  <a:extLst>
                    <a:ext uri="{A12FA001-AC4F-418D-AE19-62706E023703}">
                      <ahyp:hlinkClr xmlns:ahyp="http://schemas.microsoft.com/office/drawing/2018/hyperlinkcolor" val="tx"/>
                    </a:ext>
                  </a:extLst>
                </a:hlinkClick>
              </a:rPr>
              <a:t>n° 2021-833</a:t>
            </a:r>
            <a:r>
              <a:rPr lang="fr-FR" dirty="0">
                <a:solidFill>
                  <a:schemeClr val="dk1"/>
                </a:solidFill>
              </a:rPr>
              <a:t>, a été rendue le 28 décembre 2021 (sanctionnant quelques articles d’irrecevabilité).</a:t>
            </a:r>
          </a:p>
          <a:p>
            <a:pPr algn="just"/>
            <a:endParaRPr lang="fr-FR" sz="800" dirty="0">
              <a:solidFill>
                <a:schemeClr val="dk1"/>
              </a:solidFill>
            </a:endParaRPr>
          </a:p>
          <a:p>
            <a:pPr marL="285750" indent="-285750" algn="just">
              <a:buFont typeface="Arial" panose="020B0604020202020204" pitchFamily="34" charset="0"/>
              <a:buChar char="•"/>
            </a:pPr>
            <a:r>
              <a:rPr lang="fr-FR" dirty="0">
                <a:solidFill>
                  <a:schemeClr val="dk1"/>
                </a:solidFill>
              </a:rPr>
              <a:t>La loi du 30 décembre 2021, comportant 213 articles, a été publiée au Journal officiel du 31 décembre 2021.</a:t>
            </a:r>
          </a:p>
          <a:p>
            <a:pPr algn="just"/>
            <a:endParaRPr lang="fr-FR" sz="1600" dirty="0">
              <a:solidFill>
                <a:schemeClr val="dk1"/>
              </a:solidFill>
            </a:endParaRPr>
          </a:p>
          <a:p>
            <a:pPr>
              <a:lnSpc>
                <a:spcPts val="1350"/>
              </a:lnSpc>
              <a:spcAft>
                <a:spcPts val="1125"/>
              </a:spcAft>
            </a:pPr>
            <a:endParaRPr lang="fr-FR" sz="1600" dirty="0">
              <a:solidFill>
                <a:schemeClr val="dk1"/>
              </a:solidFill>
            </a:endParaRPr>
          </a:p>
          <a:p>
            <a:pPr>
              <a:lnSpc>
                <a:spcPts val="1350"/>
              </a:lnSpc>
              <a:spcAft>
                <a:spcPts val="1125"/>
              </a:spcAft>
            </a:pPr>
            <a:endParaRPr lang="fr-FR" sz="1600" dirty="0">
              <a:solidFill>
                <a:schemeClr val="dk1"/>
              </a:solidFill>
            </a:endParaRPr>
          </a:p>
        </p:txBody>
      </p:sp>
    </p:spTree>
    <p:extLst>
      <p:ext uri="{BB962C8B-B14F-4D97-AF65-F5344CB8AC3E}">
        <p14:creationId xmlns:p14="http://schemas.microsoft.com/office/powerpoint/2010/main" val="2172757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B4DC6C-730F-48E5-9A46-DD49431212D6}"/>
              </a:ext>
            </a:extLst>
          </p:cNvPr>
          <p:cNvSpPr>
            <a:spLocks noGrp="1"/>
          </p:cNvSpPr>
          <p:nvPr>
            <p:ph type="dt" sz="half" idx="10"/>
          </p:nvPr>
        </p:nvSpPr>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CF8CFB75-F1AA-4D43-A1F9-2B743356CBF9}"/>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3D0786CA-A7B2-491B-B562-9AF22043F8FE}"/>
              </a:ext>
            </a:extLst>
          </p:cNvPr>
          <p:cNvSpPr>
            <a:spLocks noGrp="1"/>
          </p:cNvSpPr>
          <p:nvPr>
            <p:ph type="sldNum" sz="quarter" idx="12"/>
          </p:nvPr>
        </p:nvSpPr>
        <p:spPr/>
        <p:txBody>
          <a:bodyPr/>
          <a:lstStyle/>
          <a:p>
            <a:fld id="{733122C9-A0B9-462F-8757-0847AD287B63}" type="slidenum">
              <a:rPr lang="fr-FR" smtClean="0"/>
              <a:pPr/>
              <a:t>30</a:t>
            </a:fld>
            <a:endParaRPr lang="fr-FR" dirty="0"/>
          </a:p>
        </p:txBody>
      </p:sp>
      <p:sp>
        <p:nvSpPr>
          <p:cNvPr id="5" name="Espace réservé du texte 4">
            <a:extLst>
              <a:ext uri="{FF2B5EF4-FFF2-40B4-BE49-F238E27FC236}">
                <a16:creationId xmlns:a16="http://schemas.microsoft.com/office/drawing/2014/main" id="{BCF5F530-560D-4E26-9970-6E4E1EE22D69}"/>
              </a:ext>
            </a:extLst>
          </p:cNvPr>
          <p:cNvSpPr>
            <a:spLocks noGrp="1"/>
          </p:cNvSpPr>
          <p:nvPr>
            <p:ph type="body" sz="quarter" idx="13"/>
          </p:nvPr>
        </p:nvSpPr>
        <p:spPr/>
        <p:txBody>
          <a:bodyPr/>
          <a:lstStyle/>
          <a:p>
            <a:r>
              <a:rPr lang="fr-FR" dirty="0"/>
              <a:t>Année 2020/2021</a:t>
            </a:r>
          </a:p>
          <a:p>
            <a:endParaRPr lang="fr-FR" dirty="0"/>
          </a:p>
        </p:txBody>
      </p:sp>
      <p:sp>
        <p:nvSpPr>
          <p:cNvPr id="6" name="Titre 5">
            <a:extLst>
              <a:ext uri="{FF2B5EF4-FFF2-40B4-BE49-F238E27FC236}">
                <a16:creationId xmlns:a16="http://schemas.microsoft.com/office/drawing/2014/main" id="{BAA0C34F-E34B-4828-92C7-5E7AF34448DC}"/>
              </a:ext>
            </a:extLst>
          </p:cNvPr>
          <p:cNvSpPr>
            <a:spLocks noGrp="1"/>
          </p:cNvSpPr>
          <p:nvPr>
            <p:ph type="title"/>
          </p:nvPr>
        </p:nvSpPr>
        <p:spPr/>
        <p:txBody>
          <a:bodyPr/>
          <a:lstStyle/>
          <a:p>
            <a:r>
              <a:rPr lang="fr-FR" dirty="0"/>
              <a:t>Actions LCA</a:t>
            </a:r>
          </a:p>
        </p:txBody>
      </p:sp>
      <p:sp>
        <p:nvSpPr>
          <p:cNvPr id="7" name="Espace réservé du texte 6">
            <a:extLst>
              <a:ext uri="{FF2B5EF4-FFF2-40B4-BE49-F238E27FC236}">
                <a16:creationId xmlns:a16="http://schemas.microsoft.com/office/drawing/2014/main" id="{17FC6A8D-984E-4CAD-92EB-A259D8DCBC94}"/>
              </a:ext>
            </a:extLst>
          </p:cNvPr>
          <p:cNvSpPr>
            <a:spLocks noGrp="1"/>
          </p:cNvSpPr>
          <p:nvPr>
            <p:ph type="body" sz="quarter" idx="14"/>
          </p:nvPr>
        </p:nvSpPr>
        <p:spPr>
          <a:xfrm>
            <a:off x="539998" y="2092018"/>
            <a:ext cx="2890911" cy="3830400"/>
          </a:xfrm>
        </p:spPr>
        <p:txBody>
          <a:bodyPr/>
          <a:lstStyle/>
          <a:p>
            <a:pPr algn="ctr"/>
            <a:endParaRPr lang="fr-FR" sz="2400" dirty="0">
              <a:solidFill>
                <a:srgbClr val="FF0000"/>
              </a:solidFill>
            </a:endParaRPr>
          </a:p>
          <a:p>
            <a:pPr algn="ctr"/>
            <a:endParaRPr lang="fr-FR" sz="2400" dirty="0">
              <a:solidFill>
                <a:srgbClr val="FF0000"/>
              </a:solidFill>
            </a:endParaRPr>
          </a:p>
          <a:p>
            <a:pPr algn="ctr"/>
            <a:r>
              <a:rPr lang="fr-FR" sz="4400" dirty="0">
                <a:solidFill>
                  <a:srgbClr val="FF0000"/>
                </a:solidFill>
              </a:rPr>
              <a:t>Attention</a:t>
            </a:r>
          </a:p>
        </p:txBody>
      </p:sp>
      <p:sp>
        <p:nvSpPr>
          <p:cNvPr id="10" name="Espace réservé du texte 8">
            <a:extLst>
              <a:ext uri="{FF2B5EF4-FFF2-40B4-BE49-F238E27FC236}">
                <a16:creationId xmlns:a16="http://schemas.microsoft.com/office/drawing/2014/main" id="{0D36DB4B-6A0D-467E-AB89-2BE4120B62C0}"/>
              </a:ext>
            </a:extLst>
          </p:cNvPr>
          <p:cNvSpPr>
            <a:spLocks noGrp="1"/>
          </p:cNvSpPr>
          <p:nvPr>
            <p:ph type="body" sz="quarter" idx="15"/>
          </p:nvPr>
        </p:nvSpPr>
        <p:spPr>
          <a:xfrm>
            <a:off x="4150990" y="976477"/>
            <a:ext cx="7128792" cy="5883111"/>
          </a:xfrm>
        </p:spPr>
        <p:txBody>
          <a:bodyPr/>
          <a:lstStyle/>
          <a:p>
            <a:pPr lvl="1" algn="just">
              <a:buClr>
                <a:schemeClr val="accent1"/>
              </a:buClr>
            </a:pPr>
            <a:r>
              <a:rPr lang="fr-FR" sz="2000" b="1" u="sng" dirty="0">
                <a:solidFill>
                  <a:schemeClr val="tx1"/>
                </a:solidFill>
              </a:rPr>
              <a:t>Contrôles fiscaux : </a:t>
            </a:r>
          </a:p>
          <a:p>
            <a:pPr marL="285750" lvl="1" indent="-285750" algn="just">
              <a:buClr>
                <a:schemeClr val="accent1"/>
              </a:buClr>
              <a:buFont typeface="Wingdings" panose="05000000000000000000" pitchFamily="2" charset="2"/>
              <a:buChar char="Ø"/>
            </a:pPr>
            <a:r>
              <a:rPr lang="fr-FR" sz="1600" dirty="0"/>
              <a:t>détermination du prorata coopératif pour le calcul d’une plus-value de cession d’actif,</a:t>
            </a:r>
          </a:p>
          <a:p>
            <a:pPr marL="285750" lvl="1" indent="-285750" algn="just">
              <a:buClr>
                <a:schemeClr val="accent1"/>
              </a:buClr>
              <a:buFont typeface="Wingdings" panose="05000000000000000000" pitchFamily="2" charset="2"/>
              <a:buChar char="Ø"/>
            </a:pPr>
            <a:r>
              <a:rPr lang="fr-FR" sz="1600" dirty="0"/>
              <a:t>non-application du prorata TNA de l’année en cours à la reprise d’une provision,</a:t>
            </a:r>
          </a:p>
          <a:p>
            <a:pPr marL="285750" lvl="1" indent="-285750" algn="just">
              <a:buClr>
                <a:schemeClr val="accent1"/>
              </a:buClr>
              <a:buFont typeface="Wingdings" panose="05000000000000000000" pitchFamily="2" charset="2"/>
              <a:buChar char="Ø"/>
            </a:pPr>
            <a:r>
              <a:rPr lang="fr-FR" sz="1600" dirty="0"/>
              <a:t>non-application du prorata  pour le calcul de la PVLT lors de la cession de titres de participation (remise en cause de la position de la DVNI depuis 2003),</a:t>
            </a:r>
          </a:p>
          <a:p>
            <a:pPr marL="285750" lvl="1" indent="-285750" algn="just">
              <a:buClr>
                <a:schemeClr val="accent1"/>
              </a:buClr>
              <a:buFont typeface="Wingdings" panose="05000000000000000000" pitchFamily="2" charset="2"/>
              <a:buChar char="Ø"/>
            </a:pPr>
            <a:r>
              <a:rPr lang="fr-FR" sz="1600" dirty="0"/>
              <a:t>calcul d’une marge globale réalisée sur l’activité TNA et sur celle réalisée sur la même activité avec les adhérents,</a:t>
            </a:r>
          </a:p>
          <a:p>
            <a:pPr marL="285750" lvl="1" indent="-285750" algn="just">
              <a:buClr>
                <a:schemeClr val="accent1"/>
              </a:buClr>
              <a:buFont typeface="Wingdings" panose="05000000000000000000" pitchFamily="2" charset="2"/>
              <a:buChar char="Ø"/>
            </a:pPr>
            <a:r>
              <a:rPr lang="fr-FR" sz="1600" dirty="0"/>
              <a:t>i</a:t>
            </a:r>
            <a:r>
              <a:rPr lang="fr-FR" sz="1600" b="0" dirty="0"/>
              <a:t>mposition du revenu issu des parts sociales annulées, radiées</a:t>
            </a:r>
          </a:p>
          <a:p>
            <a:pPr marL="285750" indent="-285750">
              <a:buFont typeface="Wingdings" panose="05000000000000000000" pitchFamily="2" charset="2"/>
              <a:buChar char="Ø"/>
            </a:pPr>
            <a:r>
              <a:rPr lang="fr-FR" sz="1600" b="0" dirty="0">
                <a:solidFill>
                  <a:schemeClr val="accent2"/>
                </a:solidFill>
              </a:rPr>
              <a:t>reprise des requalifications des entrepôts en locaux industriels</a:t>
            </a:r>
          </a:p>
          <a:p>
            <a:pPr marL="285750" indent="-285750">
              <a:buFont typeface="Wingdings" panose="05000000000000000000" pitchFamily="2" charset="2"/>
              <a:buChar char="Ø"/>
            </a:pPr>
            <a:r>
              <a:rPr lang="fr-FR" sz="1600" b="0" dirty="0">
                <a:solidFill>
                  <a:schemeClr val="accent2"/>
                </a:solidFill>
              </a:rPr>
              <a:t>mise à disposition du personnel requalifiée en prestation de service avec application d’un taux  de marge à 5% s’il n’y a pas de formalisme</a:t>
            </a:r>
          </a:p>
          <a:p>
            <a:pPr marL="285750" indent="-285750">
              <a:buFont typeface="Wingdings" panose="05000000000000000000" pitchFamily="2" charset="2"/>
              <a:buChar char="Ø"/>
            </a:pPr>
            <a:r>
              <a:rPr lang="fr-FR" sz="1600" b="0" dirty="0">
                <a:solidFill>
                  <a:schemeClr val="accent2"/>
                </a:solidFill>
              </a:rPr>
              <a:t>application de l’ancien mécanisme anti-hybride  (</a:t>
            </a:r>
            <a:r>
              <a:rPr lang="fr-FR" sz="1600" b="0" dirty="0">
                <a:solidFill>
                  <a:schemeClr val="accent2"/>
                </a:solidFill>
                <a:hlinkClick r:id="rId2">
                  <a:extLst>
                    <a:ext uri="{A12FA001-AC4F-418D-AE19-62706E023703}">
                      <ahyp:hlinkClr xmlns:ahyp="http://schemas.microsoft.com/office/drawing/2018/hyperlinkcolor" val="tx"/>
                    </a:ext>
                  </a:extLst>
                </a:hlinkClick>
              </a:rPr>
              <a:t>art. 212 </a:t>
            </a:r>
            <a:r>
              <a:rPr lang="fr-FR" sz="1600" b="0" dirty="0">
                <a:solidFill>
                  <a:schemeClr val="accent2"/>
                </a:solidFill>
              </a:rPr>
              <a:t>I-b du CGI) : non déduction des charges financières chez l’emprunteuse (filiale) si elle ne peut pas démontrer que sa prêteuse (coopérative) a été soumise à une imposition minimale à l’IS </a:t>
            </a:r>
          </a:p>
          <a:p>
            <a:endParaRPr lang="fr-FR" sz="1800" b="0" dirty="0">
              <a:solidFill>
                <a:schemeClr val="accent2"/>
              </a:solidFill>
            </a:endParaRPr>
          </a:p>
          <a:p>
            <a:pPr marL="285750" indent="-285750">
              <a:buFont typeface="Wingdings" panose="05000000000000000000" pitchFamily="2" charset="2"/>
              <a:buChar char="Ø"/>
            </a:pPr>
            <a:endParaRPr lang="fr-FR" sz="1800" b="0" dirty="0">
              <a:solidFill>
                <a:schemeClr val="accent2"/>
              </a:solidFill>
            </a:endParaRPr>
          </a:p>
        </p:txBody>
      </p:sp>
      <p:sp>
        <p:nvSpPr>
          <p:cNvPr id="8" name="ZoneTexte 7">
            <a:extLst>
              <a:ext uri="{FF2B5EF4-FFF2-40B4-BE49-F238E27FC236}">
                <a16:creationId xmlns:a16="http://schemas.microsoft.com/office/drawing/2014/main" id="{1BA80356-6B80-4CA3-A82C-ABCC6812AB33}"/>
              </a:ext>
            </a:extLst>
          </p:cNvPr>
          <p:cNvSpPr txBox="1"/>
          <p:nvPr/>
        </p:nvSpPr>
        <p:spPr>
          <a:xfrm>
            <a:off x="7607373" y="455851"/>
            <a:ext cx="3516625" cy="461665"/>
          </a:xfrm>
          <a:prstGeom prst="rect">
            <a:avLst/>
          </a:prstGeom>
          <a:noFill/>
          <a:ln>
            <a:solidFill>
              <a:schemeClr val="tx1"/>
            </a:solidFill>
          </a:ln>
        </p:spPr>
        <p:txBody>
          <a:bodyPr wrap="square" rtlCol="0">
            <a:spAutoFit/>
          </a:bodyPr>
          <a:lstStyle/>
          <a:p>
            <a:r>
              <a:rPr lang="fr-FR" dirty="0">
                <a:solidFill>
                  <a:srgbClr val="00B050"/>
                </a:solidFill>
              </a:rPr>
              <a:t>Aucune nouveauté …</a:t>
            </a:r>
          </a:p>
        </p:txBody>
      </p:sp>
    </p:spTree>
    <p:extLst>
      <p:ext uri="{BB962C8B-B14F-4D97-AF65-F5344CB8AC3E}">
        <p14:creationId xmlns:p14="http://schemas.microsoft.com/office/powerpoint/2010/main" val="1783957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B4DC6C-730F-48E5-9A46-DD49431212D6}"/>
              </a:ext>
            </a:extLst>
          </p:cNvPr>
          <p:cNvSpPr>
            <a:spLocks noGrp="1"/>
          </p:cNvSpPr>
          <p:nvPr>
            <p:ph type="dt" sz="half" idx="10"/>
          </p:nvPr>
        </p:nvSpPr>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CF8CFB75-F1AA-4D43-A1F9-2B743356CBF9}"/>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3D0786CA-A7B2-491B-B562-9AF22043F8FE}"/>
              </a:ext>
            </a:extLst>
          </p:cNvPr>
          <p:cNvSpPr>
            <a:spLocks noGrp="1"/>
          </p:cNvSpPr>
          <p:nvPr>
            <p:ph type="sldNum" sz="quarter" idx="12"/>
          </p:nvPr>
        </p:nvSpPr>
        <p:spPr/>
        <p:txBody>
          <a:bodyPr/>
          <a:lstStyle/>
          <a:p>
            <a:fld id="{733122C9-A0B9-462F-8757-0847AD287B63}" type="slidenum">
              <a:rPr lang="fr-FR" smtClean="0"/>
              <a:pPr/>
              <a:t>31</a:t>
            </a:fld>
            <a:endParaRPr lang="fr-FR" dirty="0"/>
          </a:p>
        </p:txBody>
      </p:sp>
      <p:sp>
        <p:nvSpPr>
          <p:cNvPr id="6" name="Titre 5">
            <a:extLst>
              <a:ext uri="{FF2B5EF4-FFF2-40B4-BE49-F238E27FC236}">
                <a16:creationId xmlns:a16="http://schemas.microsoft.com/office/drawing/2014/main" id="{BAA0C34F-E34B-4828-92C7-5E7AF34448DC}"/>
              </a:ext>
            </a:extLst>
          </p:cNvPr>
          <p:cNvSpPr>
            <a:spLocks noGrp="1"/>
          </p:cNvSpPr>
          <p:nvPr>
            <p:ph type="title"/>
          </p:nvPr>
        </p:nvSpPr>
        <p:spPr/>
        <p:txBody>
          <a:bodyPr/>
          <a:lstStyle/>
          <a:p>
            <a:r>
              <a:rPr lang="fr-FR" dirty="0"/>
              <a:t>Actions LCA</a:t>
            </a:r>
          </a:p>
        </p:txBody>
      </p:sp>
      <p:sp>
        <p:nvSpPr>
          <p:cNvPr id="7" name="Espace réservé du texte 6">
            <a:extLst>
              <a:ext uri="{FF2B5EF4-FFF2-40B4-BE49-F238E27FC236}">
                <a16:creationId xmlns:a16="http://schemas.microsoft.com/office/drawing/2014/main" id="{17FC6A8D-984E-4CAD-92EB-A259D8DCBC94}"/>
              </a:ext>
            </a:extLst>
          </p:cNvPr>
          <p:cNvSpPr>
            <a:spLocks noGrp="1"/>
          </p:cNvSpPr>
          <p:nvPr>
            <p:ph type="body" sz="quarter" idx="14"/>
          </p:nvPr>
        </p:nvSpPr>
        <p:spPr>
          <a:xfrm>
            <a:off x="647869" y="2117735"/>
            <a:ext cx="2855050" cy="3830400"/>
          </a:xfrm>
        </p:spPr>
        <p:txBody>
          <a:bodyPr/>
          <a:lstStyle/>
          <a:p>
            <a:pPr algn="ctr"/>
            <a:endParaRPr lang="fr-FR" sz="2400" dirty="0">
              <a:solidFill>
                <a:srgbClr val="FF0000"/>
              </a:solidFill>
            </a:endParaRPr>
          </a:p>
          <a:p>
            <a:pPr algn="ctr"/>
            <a:endParaRPr lang="fr-FR" sz="2400" dirty="0">
              <a:solidFill>
                <a:srgbClr val="FF0000"/>
              </a:solidFill>
            </a:endParaRPr>
          </a:p>
          <a:p>
            <a:pPr algn="ctr"/>
            <a:r>
              <a:rPr lang="fr-FR" sz="4000" dirty="0">
                <a:solidFill>
                  <a:srgbClr val="FFC000"/>
                </a:solidFill>
              </a:rPr>
              <a:t>Information</a:t>
            </a:r>
          </a:p>
          <a:p>
            <a:pPr algn="ctr"/>
            <a:r>
              <a:rPr lang="fr-FR" sz="4000" dirty="0">
                <a:solidFill>
                  <a:srgbClr val="FFC000"/>
                </a:solidFill>
              </a:rPr>
              <a:t>(1/2)</a:t>
            </a:r>
          </a:p>
        </p:txBody>
      </p:sp>
      <p:sp>
        <p:nvSpPr>
          <p:cNvPr id="10" name="Espace réservé du texte 8">
            <a:extLst>
              <a:ext uri="{FF2B5EF4-FFF2-40B4-BE49-F238E27FC236}">
                <a16:creationId xmlns:a16="http://schemas.microsoft.com/office/drawing/2014/main" id="{0D36DB4B-6A0D-467E-AB89-2BE4120B62C0}"/>
              </a:ext>
            </a:extLst>
          </p:cNvPr>
          <p:cNvSpPr>
            <a:spLocks noGrp="1"/>
          </p:cNvSpPr>
          <p:nvPr>
            <p:ph type="body" sz="quarter" idx="15"/>
          </p:nvPr>
        </p:nvSpPr>
        <p:spPr>
          <a:xfrm>
            <a:off x="4367014" y="1773610"/>
            <a:ext cx="6455940" cy="3513792"/>
          </a:xfrm>
        </p:spPr>
        <p:txBody>
          <a:bodyPr/>
          <a:lstStyle/>
          <a:p>
            <a:pPr marL="285750" indent="-285750">
              <a:buFont typeface="Wingdings" panose="05000000000000000000" pitchFamily="2" charset="2"/>
              <a:buChar char="Ø"/>
            </a:pPr>
            <a:endParaRPr lang="fr-FR" sz="1800" b="0" dirty="0"/>
          </a:p>
          <a:p>
            <a:endParaRPr lang="fr-FR" sz="1800" b="0" dirty="0"/>
          </a:p>
        </p:txBody>
      </p:sp>
      <p:sp>
        <p:nvSpPr>
          <p:cNvPr id="9" name="ZoneTexte 8">
            <a:extLst>
              <a:ext uri="{FF2B5EF4-FFF2-40B4-BE49-F238E27FC236}">
                <a16:creationId xmlns:a16="http://schemas.microsoft.com/office/drawing/2014/main" id="{6F5BE543-8959-4F39-9E2A-E101DDCCDEB0}"/>
              </a:ext>
            </a:extLst>
          </p:cNvPr>
          <p:cNvSpPr txBox="1"/>
          <p:nvPr/>
        </p:nvSpPr>
        <p:spPr>
          <a:xfrm>
            <a:off x="4725242" y="1845618"/>
            <a:ext cx="6455940" cy="4093428"/>
          </a:xfrm>
          <a:prstGeom prst="rect">
            <a:avLst/>
          </a:prstGeom>
          <a:noFill/>
        </p:spPr>
        <p:txBody>
          <a:bodyPr wrap="square">
            <a:spAutoFit/>
          </a:bodyPr>
          <a:lstStyle/>
          <a:p>
            <a:pPr marL="0" indent="0" algn="just">
              <a:buClr>
                <a:schemeClr val="accent1"/>
              </a:buClr>
              <a:buNone/>
            </a:pPr>
            <a:r>
              <a:rPr lang="fr-FR" sz="2000" b="1" u="sng" dirty="0"/>
              <a:t>Procédure avec la DGFiP lors d’un contrôle fiscal en cours :</a:t>
            </a:r>
          </a:p>
          <a:p>
            <a:pPr marL="0" indent="0" algn="just">
              <a:buClr>
                <a:schemeClr val="accent1"/>
              </a:buClr>
              <a:buNone/>
            </a:pPr>
            <a:endParaRPr lang="fr-FR" sz="2000" dirty="0"/>
          </a:p>
          <a:p>
            <a:pPr marL="342900" lvl="1" indent="-342900" algn="just">
              <a:buClr>
                <a:schemeClr val="accent1"/>
              </a:buClr>
              <a:buFont typeface="Arial" panose="020B0604020202020204" pitchFamily="34" charset="0"/>
              <a:buChar char="•"/>
            </a:pPr>
            <a:r>
              <a:rPr lang="fr-FR" sz="2000" dirty="0"/>
              <a:t>LCA peut faire une </a:t>
            </a:r>
            <a:r>
              <a:rPr lang="fr-FR" sz="2000" b="1" dirty="0"/>
              <a:t>demande au nom de son adhérent</a:t>
            </a:r>
            <a:r>
              <a:rPr lang="fr-FR" sz="2000" dirty="0"/>
              <a:t> au sujet d’une </a:t>
            </a:r>
            <a:r>
              <a:rPr lang="fr-FR" sz="2000" b="1" dirty="0"/>
              <a:t>problématique de droit </a:t>
            </a:r>
            <a:r>
              <a:rPr lang="fr-FR" sz="2000" dirty="0"/>
              <a:t>fiscal pouvant impacter le statut fiscal des coopératives (notification de rectification nécessaire)</a:t>
            </a:r>
          </a:p>
          <a:p>
            <a:pPr marL="0" lvl="1" algn="just">
              <a:buClr>
                <a:schemeClr val="accent1"/>
              </a:buClr>
            </a:pPr>
            <a:endParaRPr lang="fr-FR" sz="2000" dirty="0"/>
          </a:p>
          <a:p>
            <a:pPr marL="342900" lvl="1" indent="-342900" algn="just">
              <a:buClr>
                <a:schemeClr val="accent1"/>
              </a:buClr>
              <a:buFont typeface="Arial" panose="020B0604020202020204" pitchFamily="34" charset="0"/>
              <a:buChar char="•"/>
            </a:pPr>
            <a:r>
              <a:rPr lang="fr-FR" sz="2000" b="1" dirty="0"/>
              <a:t>Publication d’une fiche technique par la DGFiP et validée par la DLF </a:t>
            </a:r>
            <a:r>
              <a:rPr lang="fr-FR" sz="2000" dirty="0"/>
              <a:t>(une source de droit applicable à l’ensemble des coopératives agricoles et opposable à l’administration fiscale) ou </a:t>
            </a:r>
            <a:r>
              <a:rPr lang="fr-FR" sz="2000" b="1" dirty="0"/>
              <a:t>une réponse individuelle pour la coopérative</a:t>
            </a:r>
          </a:p>
        </p:txBody>
      </p:sp>
    </p:spTree>
    <p:extLst>
      <p:ext uri="{BB962C8B-B14F-4D97-AF65-F5344CB8AC3E}">
        <p14:creationId xmlns:p14="http://schemas.microsoft.com/office/powerpoint/2010/main" val="2008257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B4DC6C-730F-48E5-9A46-DD49431212D6}"/>
              </a:ext>
            </a:extLst>
          </p:cNvPr>
          <p:cNvSpPr>
            <a:spLocks noGrp="1"/>
          </p:cNvSpPr>
          <p:nvPr>
            <p:ph type="dt" sz="half" idx="10"/>
          </p:nvPr>
        </p:nvSpPr>
        <p:spPr/>
        <p:txBody>
          <a:bodyPr/>
          <a:lstStyle/>
          <a:p>
            <a:pPr algn="r"/>
            <a:r>
              <a:rPr lang="fr-FR" dirty="0"/>
              <a:t>20 janvier 2020</a:t>
            </a:r>
          </a:p>
        </p:txBody>
      </p:sp>
      <p:sp>
        <p:nvSpPr>
          <p:cNvPr id="3" name="Espace réservé du pied de page 2">
            <a:extLst>
              <a:ext uri="{FF2B5EF4-FFF2-40B4-BE49-F238E27FC236}">
                <a16:creationId xmlns:a16="http://schemas.microsoft.com/office/drawing/2014/main" id="{CF8CFB75-F1AA-4D43-A1F9-2B743356CBF9}"/>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3D0786CA-A7B2-491B-B562-9AF22043F8FE}"/>
              </a:ext>
            </a:extLst>
          </p:cNvPr>
          <p:cNvSpPr>
            <a:spLocks noGrp="1"/>
          </p:cNvSpPr>
          <p:nvPr>
            <p:ph type="sldNum" sz="quarter" idx="12"/>
          </p:nvPr>
        </p:nvSpPr>
        <p:spPr/>
        <p:txBody>
          <a:bodyPr/>
          <a:lstStyle/>
          <a:p>
            <a:fld id="{733122C9-A0B9-462F-8757-0847AD287B63}" type="slidenum">
              <a:rPr lang="fr-FR" smtClean="0"/>
              <a:pPr/>
              <a:t>32</a:t>
            </a:fld>
            <a:endParaRPr lang="fr-FR" dirty="0"/>
          </a:p>
        </p:txBody>
      </p:sp>
      <p:sp>
        <p:nvSpPr>
          <p:cNvPr id="6" name="Titre 5">
            <a:extLst>
              <a:ext uri="{FF2B5EF4-FFF2-40B4-BE49-F238E27FC236}">
                <a16:creationId xmlns:a16="http://schemas.microsoft.com/office/drawing/2014/main" id="{BAA0C34F-E34B-4828-92C7-5E7AF34448DC}"/>
              </a:ext>
            </a:extLst>
          </p:cNvPr>
          <p:cNvSpPr>
            <a:spLocks noGrp="1"/>
          </p:cNvSpPr>
          <p:nvPr>
            <p:ph type="title"/>
          </p:nvPr>
        </p:nvSpPr>
        <p:spPr/>
        <p:txBody>
          <a:bodyPr/>
          <a:lstStyle/>
          <a:p>
            <a:r>
              <a:rPr lang="fr-FR" dirty="0"/>
              <a:t>Actions LCA </a:t>
            </a:r>
          </a:p>
        </p:txBody>
      </p:sp>
      <p:sp>
        <p:nvSpPr>
          <p:cNvPr id="7" name="Espace réservé du texte 6">
            <a:extLst>
              <a:ext uri="{FF2B5EF4-FFF2-40B4-BE49-F238E27FC236}">
                <a16:creationId xmlns:a16="http://schemas.microsoft.com/office/drawing/2014/main" id="{17FC6A8D-984E-4CAD-92EB-A259D8DCBC94}"/>
              </a:ext>
            </a:extLst>
          </p:cNvPr>
          <p:cNvSpPr>
            <a:spLocks noGrp="1"/>
          </p:cNvSpPr>
          <p:nvPr>
            <p:ph type="body" sz="quarter" idx="14"/>
          </p:nvPr>
        </p:nvSpPr>
        <p:spPr>
          <a:xfrm>
            <a:off x="647869" y="2117735"/>
            <a:ext cx="2855050" cy="3830400"/>
          </a:xfrm>
        </p:spPr>
        <p:txBody>
          <a:bodyPr/>
          <a:lstStyle/>
          <a:p>
            <a:pPr algn="ctr"/>
            <a:endParaRPr lang="fr-FR" sz="2400" dirty="0">
              <a:solidFill>
                <a:srgbClr val="FF0000"/>
              </a:solidFill>
            </a:endParaRPr>
          </a:p>
          <a:p>
            <a:pPr algn="ctr"/>
            <a:endParaRPr lang="fr-FR" sz="2400" dirty="0">
              <a:solidFill>
                <a:srgbClr val="FF0000"/>
              </a:solidFill>
            </a:endParaRPr>
          </a:p>
          <a:p>
            <a:pPr algn="ctr"/>
            <a:r>
              <a:rPr lang="fr-FR" sz="4000" dirty="0">
                <a:solidFill>
                  <a:srgbClr val="FFC000"/>
                </a:solidFill>
              </a:rPr>
              <a:t>Information (2/2)</a:t>
            </a:r>
          </a:p>
        </p:txBody>
      </p:sp>
      <p:sp>
        <p:nvSpPr>
          <p:cNvPr id="10" name="Espace réservé du texte 8">
            <a:extLst>
              <a:ext uri="{FF2B5EF4-FFF2-40B4-BE49-F238E27FC236}">
                <a16:creationId xmlns:a16="http://schemas.microsoft.com/office/drawing/2014/main" id="{0D36DB4B-6A0D-467E-AB89-2BE4120B62C0}"/>
              </a:ext>
            </a:extLst>
          </p:cNvPr>
          <p:cNvSpPr>
            <a:spLocks noGrp="1"/>
          </p:cNvSpPr>
          <p:nvPr>
            <p:ph type="body" sz="quarter" idx="15"/>
          </p:nvPr>
        </p:nvSpPr>
        <p:spPr>
          <a:xfrm>
            <a:off x="4427256" y="1197546"/>
            <a:ext cx="6696744" cy="5238255"/>
          </a:xfrm>
        </p:spPr>
        <p:txBody>
          <a:bodyPr/>
          <a:lstStyle/>
          <a:p>
            <a:r>
              <a:rPr lang="fr-FR" sz="2000" u="sng" dirty="0">
                <a:solidFill>
                  <a:schemeClr val="tx1"/>
                </a:solidFill>
              </a:rPr>
              <a:t>En attente </a:t>
            </a:r>
            <a:r>
              <a:rPr lang="fr-FR" sz="1800" dirty="0">
                <a:solidFill>
                  <a:schemeClr val="tx1"/>
                </a:solidFill>
              </a:rPr>
              <a:t>:</a:t>
            </a:r>
          </a:p>
          <a:p>
            <a:endParaRPr lang="fr-FR" sz="1800" dirty="0"/>
          </a:p>
          <a:p>
            <a:pPr marL="285750" indent="-285750">
              <a:buFont typeface="Wingdings" panose="05000000000000000000" pitchFamily="2" charset="2"/>
              <a:buChar char="Ø"/>
            </a:pPr>
            <a:r>
              <a:rPr lang="fr-FR" sz="1800" dirty="0">
                <a:solidFill>
                  <a:schemeClr val="accent3"/>
                </a:solidFill>
              </a:rPr>
              <a:t>Le </a:t>
            </a:r>
            <a:r>
              <a:rPr lang="fr-FR" sz="1800" dirty="0" err="1">
                <a:solidFill>
                  <a:schemeClr val="accent3"/>
                </a:solidFill>
              </a:rPr>
              <a:t>Bofip</a:t>
            </a:r>
            <a:r>
              <a:rPr lang="fr-FR" sz="1800" dirty="0">
                <a:solidFill>
                  <a:schemeClr val="accent3"/>
                </a:solidFill>
              </a:rPr>
              <a:t> précisera le nouveau régime de TVA applicable en matière de ventes en filière simples, bouclées et débouclées </a:t>
            </a:r>
            <a:r>
              <a:rPr lang="fr-FR" sz="1800" b="0" dirty="0"/>
              <a:t>(i.e. application du régime fiscal des prestations de services aux opérations réalisées par les intermédiaires)</a:t>
            </a:r>
          </a:p>
          <a:p>
            <a:endParaRPr lang="fr-FR" sz="800" b="0" dirty="0"/>
          </a:p>
          <a:p>
            <a:pPr marL="285750" indent="-285750">
              <a:buFont typeface="Wingdings" panose="05000000000000000000" pitchFamily="2" charset="2"/>
              <a:buChar char="Ø"/>
            </a:pPr>
            <a:r>
              <a:rPr lang="fr-FR" sz="1800" dirty="0">
                <a:solidFill>
                  <a:schemeClr val="accent3"/>
                </a:solidFill>
              </a:rPr>
              <a:t>Le </a:t>
            </a:r>
            <a:r>
              <a:rPr lang="fr-FR" sz="1800" dirty="0" err="1">
                <a:solidFill>
                  <a:schemeClr val="accent3"/>
                </a:solidFill>
              </a:rPr>
              <a:t>Bofip</a:t>
            </a:r>
            <a:r>
              <a:rPr lang="fr-FR" sz="1800" dirty="0">
                <a:solidFill>
                  <a:schemeClr val="accent3"/>
                </a:solidFill>
              </a:rPr>
              <a:t> sur la CFE sera prochainement modifié </a:t>
            </a:r>
            <a:r>
              <a:rPr lang="fr-FR" sz="1800" b="0" dirty="0"/>
              <a:t>(suite au courrier de la DLF précisant que l’émission de titres participatifs par les coopératives ou leurs unions ne remettait pas en cause leur régime fiscal spécifique en matière d’IS et de la CFE (voir flash n°</a:t>
            </a:r>
            <a:r>
              <a:rPr lang="fr-FR" sz="1800" b="0" dirty="0">
                <a:hlinkClick r:id="rId2">
                  <a:extLst>
                    <a:ext uri="{A12FA001-AC4F-418D-AE19-62706E023703}">
                      <ahyp:hlinkClr xmlns:ahyp="http://schemas.microsoft.com/office/drawing/2018/hyperlinkcolor" val="tx"/>
                    </a:ext>
                  </a:extLst>
                </a:hlinkClick>
              </a:rPr>
              <a:t>2021-07-02</a:t>
            </a:r>
            <a:r>
              <a:rPr lang="fr-FR" sz="1800" b="0" dirty="0"/>
              <a:t> du 21/07/2021)</a:t>
            </a:r>
          </a:p>
          <a:p>
            <a:pPr marL="285750" indent="-285750">
              <a:buFont typeface="Wingdings" panose="05000000000000000000" pitchFamily="2" charset="2"/>
              <a:buChar char="Ø"/>
            </a:pPr>
            <a:endParaRPr lang="fr-FR" sz="800" b="0" dirty="0"/>
          </a:p>
          <a:p>
            <a:pPr marL="285750" indent="-285750">
              <a:buFont typeface="Wingdings" panose="05000000000000000000" pitchFamily="2" charset="2"/>
              <a:buChar char="Ø"/>
            </a:pPr>
            <a:r>
              <a:rPr lang="fr-FR" sz="1800" dirty="0">
                <a:solidFill>
                  <a:schemeClr val="accent3"/>
                </a:solidFill>
              </a:rPr>
              <a:t>Une réponse pour deux coopératives sur le calcul du prorata TNA </a:t>
            </a:r>
            <a:r>
              <a:rPr lang="fr-FR" sz="1800" b="0" dirty="0">
                <a:solidFill>
                  <a:schemeClr val="tx1"/>
                </a:solidFill>
              </a:rPr>
              <a:t>(en attente des courriers – validation de la DLF)</a:t>
            </a:r>
          </a:p>
        </p:txBody>
      </p:sp>
      <p:sp>
        <p:nvSpPr>
          <p:cNvPr id="8" name="ZoneTexte 7">
            <a:extLst>
              <a:ext uri="{FF2B5EF4-FFF2-40B4-BE49-F238E27FC236}">
                <a16:creationId xmlns:a16="http://schemas.microsoft.com/office/drawing/2014/main" id="{8138799E-ADFD-4969-A303-56D41E65EE1F}"/>
              </a:ext>
            </a:extLst>
          </p:cNvPr>
          <p:cNvSpPr txBox="1"/>
          <p:nvPr/>
        </p:nvSpPr>
        <p:spPr>
          <a:xfrm>
            <a:off x="7607374" y="455851"/>
            <a:ext cx="3516626" cy="461665"/>
          </a:xfrm>
          <a:prstGeom prst="rect">
            <a:avLst/>
          </a:prstGeom>
          <a:noFill/>
          <a:ln>
            <a:solidFill>
              <a:schemeClr val="tx1"/>
            </a:solidFill>
          </a:ln>
        </p:spPr>
        <p:txBody>
          <a:bodyPr wrap="square" rtlCol="0">
            <a:spAutoFit/>
          </a:bodyPr>
          <a:lstStyle/>
          <a:p>
            <a:r>
              <a:rPr lang="fr-FR" dirty="0">
                <a:solidFill>
                  <a:srgbClr val="00B050"/>
                </a:solidFill>
              </a:rPr>
              <a:t>Aucune nouveauté …</a:t>
            </a:r>
          </a:p>
        </p:txBody>
      </p:sp>
    </p:spTree>
    <p:extLst>
      <p:ext uri="{BB962C8B-B14F-4D97-AF65-F5344CB8AC3E}">
        <p14:creationId xmlns:p14="http://schemas.microsoft.com/office/powerpoint/2010/main" val="2736030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CE9D87-EC2D-4408-A16A-0A1FC9BD9686}"/>
              </a:ext>
            </a:extLst>
          </p:cNvPr>
          <p:cNvSpPr>
            <a:spLocks noGrp="1"/>
          </p:cNvSpPr>
          <p:nvPr>
            <p:ph type="title"/>
          </p:nvPr>
        </p:nvSpPr>
        <p:spPr>
          <a:xfrm>
            <a:off x="694606" y="540794"/>
            <a:ext cx="6642000" cy="5778000"/>
          </a:xfrm>
        </p:spPr>
        <p:txBody>
          <a:bodyPr vert="horz" lIns="0" tIns="0" rIns="0" bIns="0" rtlCol="0" anchor="ctr" anchorCtr="0">
            <a:noAutofit/>
          </a:bodyPr>
          <a:lstStyle/>
          <a:p>
            <a:r>
              <a:rPr lang="fr-FR" dirty="0"/>
              <a:t>MERCI </a:t>
            </a:r>
            <a:br>
              <a:rPr lang="fr-FR" dirty="0"/>
            </a:br>
            <a:br>
              <a:rPr lang="fr-FR" dirty="0"/>
            </a:br>
            <a:br>
              <a:rPr lang="fr-FR" dirty="0"/>
            </a:br>
            <a:r>
              <a:rPr lang="fr-FR" sz="3200" dirty="0"/>
              <a:t> </a:t>
            </a:r>
            <a:r>
              <a:rPr lang="fr-FR" sz="2800" dirty="0"/>
              <a:t>Email :</a:t>
            </a:r>
            <a:br>
              <a:rPr lang="fr-FR" sz="2800" dirty="0"/>
            </a:br>
            <a:br>
              <a:rPr lang="fr-FR" sz="2800" dirty="0"/>
            </a:br>
            <a:r>
              <a:rPr lang="fr-FR" sz="2800" dirty="0"/>
              <a:t> </a:t>
            </a:r>
            <a:r>
              <a:rPr lang="fr-FR" sz="2800" dirty="0">
                <a:hlinkClick r:id="rId2">
                  <a:extLst>
                    <a:ext uri="{A12FA001-AC4F-418D-AE19-62706E023703}">
                      <ahyp:hlinkClr xmlns:ahyp="http://schemas.microsoft.com/office/drawing/2018/hyperlinkcolor" val="tx"/>
                    </a:ext>
                  </a:extLst>
                </a:hlinkClick>
              </a:rPr>
              <a:t>vfernandez@lacoopagri.coop</a:t>
            </a:r>
            <a:r>
              <a:rPr lang="fr-FR" sz="2800" dirty="0"/>
              <a:t> </a:t>
            </a:r>
            <a:br>
              <a:rPr lang="fr-FR" sz="2800" dirty="0"/>
            </a:br>
            <a:endParaRPr lang="fr-FR" sz="2800" dirty="0"/>
          </a:p>
        </p:txBody>
      </p:sp>
      <p:sp>
        <p:nvSpPr>
          <p:cNvPr id="3" name="Espace réservé de la date 2">
            <a:extLst>
              <a:ext uri="{FF2B5EF4-FFF2-40B4-BE49-F238E27FC236}">
                <a16:creationId xmlns:a16="http://schemas.microsoft.com/office/drawing/2014/main" id="{E4300E6C-9D5B-44FB-9229-2E0B8F248EF3}"/>
              </a:ext>
            </a:extLst>
          </p:cNvPr>
          <p:cNvSpPr>
            <a:spLocks noGrp="1"/>
          </p:cNvSpPr>
          <p:nvPr>
            <p:ph type="dt" sz="half" idx="10"/>
          </p:nvPr>
        </p:nvSpPr>
        <p:spPr/>
        <p:txBody>
          <a:bodyPr/>
          <a:lstStyle/>
          <a:p>
            <a:pPr algn="r"/>
            <a:r>
              <a:rPr lang="fr-FR"/>
              <a:t>jour - mois - année</a:t>
            </a:r>
            <a:endParaRPr lang="fr-FR" dirty="0"/>
          </a:p>
        </p:txBody>
      </p:sp>
      <p:sp>
        <p:nvSpPr>
          <p:cNvPr id="4" name="Espace réservé du pied de page 3">
            <a:extLst>
              <a:ext uri="{FF2B5EF4-FFF2-40B4-BE49-F238E27FC236}">
                <a16:creationId xmlns:a16="http://schemas.microsoft.com/office/drawing/2014/main" id="{BF1D170D-CF64-4D86-BE23-BF9E75B3BD49}"/>
              </a:ext>
            </a:extLst>
          </p:cNvPr>
          <p:cNvSpPr>
            <a:spLocks noGrp="1"/>
          </p:cNvSpPr>
          <p:nvPr>
            <p:ph type="ftr" sz="quarter" idx="11"/>
          </p:nvPr>
        </p:nvSpPr>
        <p:spPr/>
        <p:txBody>
          <a:bodyPr/>
          <a:lstStyle/>
          <a:p>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3064F2A7-423C-4067-8AD4-331E52F9D628}"/>
              </a:ext>
            </a:extLst>
          </p:cNvPr>
          <p:cNvSpPr>
            <a:spLocks noGrp="1"/>
          </p:cNvSpPr>
          <p:nvPr>
            <p:ph type="sldNum" sz="quarter" idx="12"/>
          </p:nvPr>
        </p:nvSpPr>
        <p:spPr/>
        <p:txBody>
          <a:bodyPr/>
          <a:lstStyle/>
          <a:p>
            <a:fld id="{733122C9-A0B9-462F-8757-0847AD287B63}" type="slidenum">
              <a:rPr lang="fr-FR" smtClean="0"/>
              <a:pPr/>
              <a:t>33</a:t>
            </a:fld>
            <a:endParaRPr lang="fr-FR" dirty="0"/>
          </a:p>
        </p:txBody>
      </p:sp>
    </p:spTree>
    <p:extLst>
      <p:ext uri="{BB962C8B-B14F-4D97-AF65-F5344CB8AC3E}">
        <p14:creationId xmlns:p14="http://schemas.microsoft.com/office/powerpoint/2010/main" val="126173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9C17A8A-F098-4B88-BF31-B05C9F2A9946}"/>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972510AC-16F2-4959-839A-F233B74E36FF}"/>
              </a:ext>
            </a:extLst>
          </p:cNvPr>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u texte 5">
            <a:extLst>
              <a:ext uri="{FF2B5EF4-FFF2-40B4-BE49-F238E27FC236}">
                <a16:creationId xmlns:a16="http://schemas.microsoft.com/office/drawing/2014/main" id="{A1C983D0-F926-473E-8AB5-F1DAFD7A97DB}"/>
              </a:ext>
            </a:extLst>
          </p:cNvPr>
          <p:cNvSpPr>
            <a:spLocks noGrp="1"/>
          </p:cNvSpPr>
          <p:nvPr>
            <p:ph type="body" sz="quarter" idx="13"/>
          </p:nvPr>
        </p:nvSpPr>
        <p:spPr/>
        <p:txBody>
          <a:bodyPr/>
          <a:lstStyle/>
          <a:p>
            <a:r>
              <a:rPr lang="fr-FR" dirty="0"/>
              <a:t>Le taux d’IS passe à 25 % à compter de 2022</a:t>
            </a:r>
          </a:p>
        </p:txBody>
      </p:sp>
      <p:sp>
        <p:nvSpPr>
          <p:cNvPr id="7" name="Titre 6">
            <a:extLst>
              <a:ext uri="{FF2B5EF4-FFF2-40B4-BE49-F238E27FC236}">
                <a16:creationId xmlns:a16="http://schemas.microsoft.com/office/drawing/2014/main" id="{D19417B3-B080-43D4-868D-B1ADC1B440AE}"/>
              </a:ext>
            </a:extLst>
          </p:cNvPr>
          <p:cNvSpPr>
            <a:spLocks noGrp="1"/>
          </p:cNvSpPr>
          <p:nvPr>
            <p:ph type="title"/>
          </p:nvPr>
        </p:nvSpPr>
        <p:spPr/>
        <p:txBody>
          <a:bodyPr/>
          <a:lstStyle/>
          <a:p>
            <a:r>
              <a:rPr lang="fr-FR" dirty="0"/>
              <a:t>Maintien de la trajectoire de la baisse de l’IS</a:t>
            </a:r>
          </a:p>
        </p:txBody>
      </p:sp>
      <p:sp>
        <p:nvSpPr>
          <p:cNvPr id="11" name="ZoneTexte 10">
            <a:extLst>
              <a:ext uri="{FF2B5EF4-FFF2-40B4-BE49-F238E27FC236}">
                <a16:creationId xmlns:a16="http://schemas.microsoft.com/office/drawing/2014/main" id="{0A55B1AD-A9B1-4C22-9FF8-31D704919F0C}"/>
              </a:ext>
            </a:extLst>
          </p:cNvPr>
          <p:cNvSpPr txBox="1"/>
          <p:nvPr/>
        </p:nvSpPr>
        <p:spPr>
          <a:xfrm>
            <a:off x="262558" y="1701602"/>
            <a:ext cx="2652104" cy="3785652"/>
          </a:xfrm>
          <a:prstGeom prst="rect">
            <a:avLst/>
          </a:prstGeom>
          <a:solidFill>
            <a:schemeClr val="accent1"/>
          </a:solidFill>
          <a:ln>
            <a:solidFill>
              <a:schemeClr val="tx1"/>
            </a:solidFill>
          </a:ln>
        </p:spPr>
        <p:txBody>
          <a:bodyPr wrap="square" rtlCol="0">
            <a:spAutoFit/>
          </a:bodyPr>
          <a:lstStyle/>
          <a:p>
            <a:r>
              <a:rPr lang="fr-FR" dirty="0">
                <a:solidFill>
                  <a:schemeClr val="bg1"/>
                </a:solidFill>
                <a:latin typeface="Arial Black" panose="020B0A04020102020204" pitchFamily="34" charset="0"/>
              </a:rPr>
              <a:t>Pas de modification de la fixation du taux normal de l’IS à 25% pour les exercices ouverts à compter du 1</a:t>
            </a:r>
            <a:r>
              <a:rPr lang="fr-FR" baseline="30000" dirty="0">
                <a:solidFill>
                  <a:schemeClr val="bg1"/>
                </a:solidFill>
                <a:latin typeface="Arial Black" panose="020B0A04020102020204" pitchFamily="34" charset="0"/>
              </a:rPr>
              <a:t>er</a:t>
            </a:r>
            <a:r>
              <a:rPr lang="fr-FR" dirty="0">
                <a:solidFill>
                  <a:schemeClr val="bg1"/>
                </a:solidFill>
                <a:latin typeface="Arial Black" panose="020B0A04020102020204" pitchFamily="34" charset="0"/>
              </a:rPr>
              <a:t> janvier 2022</a:t>
            </a:r>
          </a:p>
        </p:txBody>
      </p:sp>
      <p:sp>
        <p:nvSpPr>
          <p:cNvPr id="12" name="Date Placeholder 1">
            <a:extLst>
              <a:ext uri="{FF2B5EF4-FFF2-40B4-BE49-F238E27FC236}">
                <a16:creationId xmlns:a16="http://schemas.microsoft.com/office/drawing/2014/main" id="{29512704-6EE2-447E-A596-68A802A431A2}"/>
              </a:ext>
            </a:extLst>
          </p:cNvPr>
          <p:cNvSpPr>
            <a:spLocks noGrp="1"/>
          </p:cNvSpPr>
          <p:nvPr>
            <p:ph type="dt" sz="half" idx="10"/>
          </p:nvPr>
        </p:nvSpPr>
        <p:spPr>
          <a:xfrm>
            <a:off x="4896000" y="6282000"/>
            <a:ext cx="6228000" cy="576000"/>
          </a:xfrm>
        </p:spPr>
        <p:txBody>
          <a:bodyPr/>
          <a:lstStyle/>
          <a:p>
            <a:pPr algn="r">
              <a:spcAft>
                <a:spcPts val="600"/>
              </a:spcAft>
            </a:pPr>
            <a:r>
              <a:rPr lang="fr-FR" dirty="0"/>
              <a:t>20 janvier 2022</a:t>
            </a:r>
          </a:p>
        </p:txBody>
      </p:sp>
      <p:graphicFrame>
        <p:nvGraphicFramePr>
          <p:cNvPr id="13" name="Tableau 16">
            <a:extLst>
              <a:ext uri="{FF2B5EF4-FFF2-40B4-BE49-F238E27FC236}">
                <a16:creationId xmlns:a16="http://schemas.microsoft.com/office/drawing/2014/main" id="{1E12A1AC-D713-4A7E-968A-59BF0C570C98}"/>
              </a:ext>
            </a:extLst>
          </p:cNvPr>
          <p:cNvGraphicFramePr>
            <a:graphicFrameLocks noGrp="1"/>
          </p:cNvGraphicFramePr>
          <p:nvPr>
            <p:extLst>
              <p:ext uri="{D42A27DB-BD31-4B8C-83A1-F6EECF244321}">
                <p14:modId xmlns:p14="http://schemas.microsoft.com/office/powerpoint/2010/main" val="833445637"/>
              </p:ext>
            </p:extLst>
          </p:nvPr>
        </p:nvGraphicFramePr>
        <p:xfrm>
          <a:off x="3214886" y="1621606"/>
          <a:ext cx="8201368" cy="4308630"/>
        </p:xfrm>
        <a:graphic>
          <a:graphicData uri="http://schemas.openxmlformats.org/drawingml/2006/table">
            <a:tbl>
              <a:tblPr firstRow="1" bandRow="1">
                <a:tableStyleId>{5940675A-B579-460E-94D1-54222C63F5DA}</a:tableStyleId>
              </a:tblPr>
              <a:tblGrid>
                <a:gridCol w="2050342">
                  <a:extLst>
                    <a:ext uri="{9D8B030D-6E8A-4147-A177-3AD203B41FA5}">
                      <a16:colId xmlns:a16="http://schemas.microsoft.com/office/drawing/2014/main" val="2908871937"/>
                    </a:ext>
                  </a:extLst>
                </a:gridCol>
                <a:gridCol w="2050342">
                  <a:extLst>
                    <a:ext uri="{9D8B030D-6E8A-4147-A177-3AD203B41FA5}">
                      <a16:colId xmlns:a16="http://schemas.microsoft.com/office/drawing/2014/main" val="3803197812"/>
                    </a:ext>
                  </a:extLst>
                </a:gridCol>
                <a:gridCol w="2050342">
                  <a:extLst>
                    <a:ext uri="{9D8B030D-6E8A-4147-A177-3AD203B41FA5}">
                      <a16:colId xmlns:a16="http://schemas.microsoft.com/office/drawing/2014/main" val="1629578259"/>
                    </a:ext>
                  </a:extLst>
                </a:gridCol>
                <a:gridCol w="2050342">
                  <a:extLst>
                    <a:ext uri="{9D8B030D-6E8A-4147-A177-3AD203B41FA5}">
                      <a16:colId xmlns:a16="http://schemas.microsoft.com/office/drawing/2014/main" val="2757422793"/>
                    </a:ext>
                  </a:extLst>
                </a:gridCol>
              </a:tblGrid>
              <a:tr h="254415">
                <a:tc gridSpan="2">
                  <a:txBody>
                    <a:bodyPr/>
                    <a:lstStyle/>
                    <a:p>
                      <a:pPr algn="ctr"/>
                      <a:r>
                        <a:rPr lang="fr-FR" sz="1600" b="1" dirty="0">
                          <a:solidFill>
                            <a:schemeClr val="bg1"/>
                          </a:solidFill>
                        </a:rPr>
                        <a:t>Conditions d’application de l’IS </a:t>
                      </a:r>
                    </a:p>
                  </a:txBody>
                  <a:tcPr anchor="ctr">
                    <a:solidFill>
                      <a:schemeClr val="bg2">
                        <a:lumMod val="75000"/>
                      </a:schemeClr>
                    </a:solidFill>
                  </a:tcPr>
                </a:tc>
                <a:tc hMerge="1">
                  <a:txBody>
                    <a:bodyPr/>
                    <a:lstStyle/>
                    <a:p>
                      <a:endParaRPr lang="fr-FR" dirty="0"/>
                    </a:p>
                  </a:txBody>
                  <a:tcPr/>
                </a:tc>
                <a:tc gridSpan="2">
                  <a:txBody>
                    <a:bodyPr/>
                    <a:lstStyle/>
                    <a:p>
                      <a:pPr algn="ctr"/>
                      <a:r>
                        <a:rPr lang="fr-FR" sz="1600" b="1" dirty="0">
                          <a:solidFill>
                            <a:schemeClr val="bg1"/>
                          </a:solidFill>
                        </a:rPr>
                        <a:t>Taux d’IS </a:t>
                      </a:r>
                    </a:p>
                  </a:txBody>
                  <a:tcPr anchor="ctr">
                    <a:solidFill>
                      <a:schemeClr val="bg2">
                        <a:lumMod val="75000"/>
                      </a:schemeClr>
                    </a:solidFill>
                  </a:tcPr>
                </a:tc>
                <a:tc hMerge="1">
                  <a:txBody>
                    <a:bodyPr/>
                    <a:lstStyle/>
                    <a:p>
                      <a:endParaRPr lang="fr-FR" dirty="0"/>
                    </a:p>
                  </a:txBody>
                  <a:tcPr/>
                </a:tc>
                <a:extLst>
                  <a:ext uri="{0D108BD9-81ED-4DB2-BD59-A6C34878D82A}">
                    <a16:rowId xmlns:a16="http://schemas.microsoft.com/office/drawing/2014/main" val="1846016162"/>
                  </a:ext>
                </a:extLst>
              </a:tr>
              <a:tr h="694137">
                <a:tc>
                  <a:txBody>
                    <a:bodyPr/>
                    <a:lstStyle/>
                    <a:p>
                      <a:pPr algn="ctr"/>
                      <a:r>
                        <a:rPr lang="fr-FR" sz="1600" b="1" dirty="0"/>
                        <a:t>CA</a:t>
                      </a:r>
                    </a:p>
                  </a:txBody>
                  <a:tcPr anchor="ctr">
                    <a:solidFill>
                      <a:schemeClr val="accent1">
                        <a:lumMod val="50000"/>
                        <a:lumOff val="50000"/>
                      </a:schemeClr>
                    </a:solidFill>
                  </a:tcPr>
                </a:tc>
                <a:tc>
                  <a:txBody>
                    <a:bodyPr/>
                    <a:lstStyle/>
                    <a:p>
                      <a:pPr algn="ctr"/>
                      <a:r>
                        <a:rPr lang="fr-FR" sz="1600" b="1" dirty="0"/>
                        <a:t>Tranche de bénéfice imposable</a:t>
                      </a:r>
                    </a:p>
                  </a:txBody>
                  <a:tcPr anchor="ctr">
                    <a:solidFill>
                      <a:schemeClr val="accent1">
                        <a:lumMod val="50000"/>
                        <a:lumOff val="50000"/>
                      </a:schemeClr>
                    </a:solidFill>
                  </a:tcPr>
                </a:tc>
                <a:tc>
                  <a:txBody>
                    <a:bodyPr/>
                    <a:lstStyle/>
                    <a:p>
                      <a:pPr algn="ctr"/>
                      <a:r>
                        <a:rPr lang="fr-FR" sz="1600" b="1" dirty="0"/>
                        <a:t>Exercice ouvert à compter du 01/01/2021</a:t>
                      </a:r>
                    </a:p>
                  </a:txBody>
                  <a:tcPr anchor="ctr">
                    <a:solidFill>
                      <a:schemeClr val="accent1">
                        <a:lumMod val="50000"/>
                        <a:lumOff val="50000"/>
                      </a:schemeClr>
                    </a:solidFill>
                  </a:tcPr>
                </a:tc>
                <a:tc>
                  <a:txBody>
                    <a:bodyPr/>
                    <a:lstStyle/>
                    <a:p>
                      <a:pPr algn="ctr"/>
                      <a:r>
                        <a:rPr lang="fr-FR" sz="1600" b="1" dirty="0"/>
                        <a:t>Exercice ouvert à compter du 01/01/2022</a:t>
                      </a:r>
                    </a:p>
                  </a:txBody>
                  <a:tcPr anchor="ctr">
                    <a:solidFill>
                      <a:schemeClr val="accent1">
                        <a:lumMod val="50000"/>
                        <a:lumOff val="50000"/>
                      </a:schemeClr>
                    </a:solidFill>
                  </a:tcPr>
                </a:tc>
                <a:extLst>
                  <a:ext uri="{0D108BD9-81ED-4DB2-BD59-A6C34878D82A}">
                    <a16:rowId xmlns:a16="http://schemas.microsoft.com/office/drawing/2014/main" val="2333797509"/>
                  </a:ext>
                </a:extLst>
              </a:tr>
              <a:tr h="563022">
                <a:tc rowSpan="2">
                  <a:txBody>
                    <a:bodyPr/>
                    <a:lstStyle/>
                    <a:p>
                      <a:pPr algn="ctr"/>
                      <a:r>
                        <a:rPr lang="fr-FR" sz="1600" dirty="0"/>
                        <a:t>CA &lt; 7,63 M€</a:t>
                      </a:r>
                    </a:p>
                  </a:txBody>
                  <a:tcPr anchor="ctr">
                    <a:solidFill>
                      <a:schemeClr val="accent5">
                        <a:lumMod val="20000"/>
                        <a:lumOff val="80000"/>
                      </a:schemeClr>
                    </a:solidFill>
                  </a:tcPr>
                </a:tc>
                <a:tc>
                  <a:txBody>
                    <a:bodyPr/>
                    <a:lstStyle/>
                    <a:p>
                      <a:pPr algn="ctr"/>
                      <a:r>
                        <a:rPr lang="fr-FR" sz="1600" dirty="0"/>
                        <a:t>0 à 500 K€</a:t>
                      </a:r>
                    </a:p>
                  </a:txBody>
                  <a:tcPr anchor="ctr">
                    <a:solidFill>
                      <a:schemeClr val="accent5">
                        <a:lumMod val="20000"/>
                        <a:lumOff val="80000"/>
                      </a:schemeClr>
                    </a:solidFill>
                  </a:tcPr>
                </a:tc>
                <a:tc rowSpan="2">
                  <a:txBody>
                    <a:bodyPr/>
                    <a:lstStyle/>
                    <a:p>
                      <a:pPr algn="ctr"/>
                      <a:r>
                        <a:rPr lang="fr-FR" sz="1600" dirty="0"/>
                        <a:t>26,5 % </a:t>
                      </a:r>
                    </a:p>
                  </a:txBody>
                  <a:tcPr anchor="ctr">
                    <a:solidFill>
                      <a:schemeClr val="accent5">
                        <a:lumMod val="20000"/>
                        <a:lumOff val="80000"/>
                      </a:schemeClr>
                    </a:solidFill>
                  </a:tcPr>
                </a:tc>
                <a:tc rowSpan="2">
                  <a:txBody>
                    <a:bodyPr/>
                    <a:lstStyle/>
                    <a:p>
                      <a:pPr algn="ctr"/>
                      <a:r>
                        <a:rPr lang="fr-FR" sz="1600" dirty="0"/>
                        <a:t>25 %</a:t>
                      </a:r>
                    </a:p>
                  </a:txBody>
                  <a:tcPr anchor="ctr">
                    <a:solidFill>
                      <a:schemeClr val="accent5">
                        <a:lumMod val="75000"/>
                      </a:schemeClr>
                    </a:solidFill>
                  </a:tcPr>
                </a:tc>
                <a:extLst>
                  <a:ext uri="{0D108BD9-81ED-4DB2-BD59-A6C34878D82A}">
                    <a16:rowId xmlns:a16="http://schemas.microsoft.com/office/drawing/2014/main" val="2766848054"/>
                  </a:ext>
                </a:extLst>
              </a:tr>
              <a:tr h="563022">
                <a:tc vMerge="1">
                  <a:txBody>
                    <a:bodyPr/>
                    <a:lstStyle/>
                    <a:p>
                      <a:endParaRPr lang="fr-FR" dirty="0"/>
                    </a:p>
                  </a:txBody>
                  <a:tcPr/>
                </a:tc>
                <a:tc>
                  <a:txBody>
                    <a:bodyPr/>
                    <a:lstStyle/>
                    <a:p>
                      <a:pPr algn="ctr"/>
                      <a:r>
                        <a:rPr lang="fr-FR" sz="1600" dirty="0"/>
                        <a:t>&gt; 500 K€</a:t>
                      </a:r>
                    </a:p>
                  </a:txBody>
                  <a:tcPr anchor="ctr">
                    <a:solidFill>
                      <a:schemeClr val="accent5">
                        <a:lumMod val="20000"/>
                        <a:lumOff val="80000"/>
                      </a:schemeClr>
                    </a:solidFill>
                  </a:tcPr>
                </a:tc>
                <a:tc vMerge="1">
                  <a:txBody>
                    <a:bodyPr/>
                    <a:lstStyle/>
                    <a:p>
                      <a:endParaRPr lang="fr-FR" dirty="0"/>
                    </a:p>
                  </a:txBody>
                  <a:tcPr/>
                </a:tc>
                <a:tc vMerge="1">
                  <a:txBody>
                    <a:bodyPr/>
                    <a:lstStyle/>
                    <a:p>
                      <a:endParaRPr lang="fr-FR" dirty="0"/>
                    </a:p>
                  </a:txBody>
                  <a:tcPr/>
                </a:tc>
                <a:extLst>
                  <a:ext uri="{0D108BD9-81ED-4DB2-BD59-A6C34878D82A}">
                    <a16:rowId xmlns:a16="http://schemas.microsoft.com/office/drawing/2014/main" val="3024378824"/>
                  </a:ext>
                </a:extLst>
              </a:tr>
              <a:tr h="563022">
                <a:tc rowSpan="2">
                  <a:txBody>
                    <a:bodyPr/>
                    <a:lstStyle/>
                    <a:p>
                      <a:pPr algn="ctr"/>
                      <a:r>
                        <a:rPr lang="fr-FR" sz="1600" dirty="0"/>
                        <a:t>7,63 M€ </a:t>
                      </a:r>
                      <a:r>
                        <a:rPr lang="fr-FR" sz="1600" b="0" i="0" kern="1200" dirty="0">
                          <a:solidFill>
                            <a:schemeClr val="tx1"/>
                          </a:solidFill>
                          <a:effectLst/>
                          <a:latin typeface="+mn-lt"/>
                          <a:ea typeface="+mn-ea"/>
                          <a:cs typeface="+mn-cs"/>
                        </a:rPr>
                        <a:t>≤ CA &lt; 250 M€</a:t>
                      </a:r>
                      <a:endParaRPr lang="fr-FR" sz="1600" dirty="0"/>
                    </a:p>
                  </a:txBody>
                  <a:tcPr anchor="ctr">
                    <a:solidFill>
                      <a:schemeClr val="accent5">
                        <a:lumMod val="20000"/>
                        <a:lumOff val="80000"/>
                      </a:schemeClr>
                    </a:solidFill>
                  </a:tcPr>
                </a:tc>
                <a:tc>
                  <a:txBody>
                    <a:bodyPr/>
                    <a:lstStyle/>
                    <a:p>
                      <a:pPr algn="ctr"/>
                      <a:r>
                        <a:rPr lang="fr-FR" sz="1600" dirty="0"/>
                        <a:t>0 à 500 K€</a:t>
                      </a:r>
                    </a:p>
                  </a:txBody>
                  <a:tcPr anchor="ctr">
                    <a:solidFill>
                      <a:schemeClr val="accent5">
                        <a:lumMod val="20000"/>
                        <a:lumOff val="80000"/>
                      </a:schemeClr>
                    </a:solidFill>
                  </a:tcPr>
                </a:tc>
                <a:tc rowSpan="2">
                  <a:txBody>
                    <a:bodyPr/>
                    <a:lstStyle/>
                    <a:p>
                      <a:pPr algn="ctr"/>
                      <a:r>
                        <a:rPr lang="fr-FR" sz="1600" dirty="0"/>
                        <a:t>26,5 %</a:t>
                      </a:r>
                    </a:p>
                  </a:txBody>
                  <a:tcPr anchor="ctr">
                    <a:solidFill>
                      <a:schemeClr val="accent5">
                        <a:lumMod val="20000"/>
                        <a:lumOff val="80000"/>
                      </a:schemeClr>
                    </a:solidFill>
                  </a:tcPr>
                </a:tc>
                <a:tc rowSpan="2">
                  <a:txBody>
                    <a:bodyPr/>
                    <a:lstStyle/>
                    <a:p>
                      <a:pPr algn="ctr"/>
                      <a:r>
                        <a:rPr lang="fr-FR" sz="1600" dirty="0"/>
                        <a:t>25 % </a:t>
                      </a:r>
                    </a:p>
                  </a:txBody>
                  <a:tcPr anchor="ctr">
                    <a:solidFill>
                      <a:schemeClr val="accent5">
                        <a:lumMod val="75000"/>
                      </a:schemeClr>
                    </a:solidFill>
                  </a:tcPr>
                </a:tc>
                <a:extLst>
                  <a:ext uri="{0D108BD9-81ED-4DB2-BD59-A6C34878D82A}">
                    <a16:rowId xmlns:a16="http://schemas.microsoft.com/office/drawing/2014/main" val="2987273839"/>
                  </a:ext>
                </a:extLst>
              </a:tr>
              <a:tr h="563022">
                <a:tc vMerge="1">
                  <a:txBody>
                    <a:bodyPr/>
                    <a:lstStyle/>
                    <a:p>
                      <a:endParaRPr lang="fr-FR" dirty="0"/>
                    </a:p>
                  </a:txBody>
                  <a:tcPr/>
                </a:tc>
                <a:tc>
                  <a:txBody>
                    <a:bodyPr/>
                    <a:lstStyle/>
                    <a:p>
                      <a:pPr algn="ctr"/>
                      <a:r>
                        <a:rPr lang="fr-FR" sz="1600" dirty="0"/>
                        <a:t>&gt; 500 K€</a:t>
                      </a:r>
                    </a:p>
                  </a:txBody>
                  <a:tcPr anchor="ctr">
                    <a:solidFill>
                      <a:schemeClr val="accent5">
                        <a:lumMod val="20000"/>
                        <a:lumOff val="80000"/>
                      </a:schemeClr>
                    </a:solidFill>
                  </a:tcPr>
                </a:tc>
                <a:tc vMerge="1">
                  <a:txBody>
                    <a:bodyPr/>
                    <a:lstStyle/>
                    <a:p>
                      <a:endParaRPr lang="fr-FR" dirty="0"/>
                    </a:p>
                  </a:txBody>
                  <a:tcPr/>
                </a:tc>
                <a:tc vMerge="1">
                  <a:txBody>
                    <a:bodyPr/>
                    <a:lstStyle/>
                    <a:p>
                      <a:endParaRPr lang="fr-FR" dirty="0"/>
                    </a:p>
                  </a:txBody>
                  <a:tcPr/>
                </a:tc>
                <a:extLst>
                  <a:ext uri="{0D108BD9-81ED-4DB2-BD59-A6C34878D82A}">
                    <a16:rowId xmlns:a16="http://schemas.microsoft.com/office/drawing/2014/main" val="773005285"/>
                  </a:ext>
                </a:extLst>
              </a:tr>
              <a:tr h="563022">
                <a:tc rowSpan="2">
                  <a:txBody>
                    <a:bodyPr/>
                    <a:lstStyle/>
                    <a:p>
                      <a:pPr algn="ctr"/>
                      <a:r>
                        <a:rPr lang="fr-FR" sz="1600" dirty="0"/>
                        <a:t>CA </a:t>
                      </a:r>
                      <a:r>
                        <a:rPr lang="fr-FR" sz="1600" b="0" i="0" kern="1200" dirty="0">
                          <a:solidFill>
                            <a:schemeClr val="tx1"/>
                          </a:solidFill>
                          <a:effectLst/>
                          <a:latin typeface="+mn-lt"/>
                          <a:ea typeface="+mn-ea"/>
                          <a:cs typeface="+mn-cs"/>
                        </a:rPr>
                        <a:t>≥ 250 M€</a:t>
                      </a:r>
                      <a:endParaRPr lang="fr-FR" sz="1600" dirty="0"/>
                    </a:p>
                  </a:txBody>
                  <a:tcPr anchor="ctr">
                    <a:solidFill>
                      <a:schemeClr val="accent5">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600" dirty="0"/>
                        <a:t>0 à 500 K€</a:t>
                      </a:r>
                    </a:p>
                  </a:txBody>
                  <a:tcPr anchor="ctr">
                    <a:solidFill>
                      <a:schemeClr val="accent5">
                        <a:lumMod val="20000"/>
                        <a:lumOff val="80000"/>
                      </a:schemeClr>
                    </a:solidFill>
                  </a:tcPr>
                </a:tc>
                <a:tc rowSpan="2">
                  <a:txBody>
                    <a:bodyPr/>
                    <a:lstStyle/>
                    <a:p>
                      <a:pPr algn="ctr"/>
                      <a:r>
                        <a:rPr lang="fr-FR" sz="1600" dirty="0"/>
                        <a:t>27,5 %</a:t>
                      </a:r>
                    </a:p>
                  </a:txBody>
                  <a:tcPr anchor="ctr">
                    <a:solidFill>
                      <a:schemeClr val="accent5">
                        <a:lumMod val="20000"/>
                        <a:lumOff val="80000"/>
                      </a:schemeClr>
                    </a:solidFill>
                  </a:tcPr>
                </a:tc>
                <a:tc rowSpan="2">
                  <a:txBody>
                    <a:bodyPr/>
                    <a:lstStyle/>
                    <a:p>
                      <a:pPr algn="ctr"/>
                      <a:r>
                        <a:rPr lang="fr-FR" sz="1600" dirty="0"/>
                        <a:t>25%</a:t>
                      </a:r>
                    </a:p>
                  </a:txBody>
                  <a:tcPr anchor="ctr">
                    <a:solidFill>
                      <a:schemeClr val="accent5">
                        <a:lumMod val="75000"/>
                      </a:schemeClr>
                    </a:solidFill>
                  </a:tcPr>
                </a:tc>
                <a:extLst>
                  <a:ext uri="{0D108BD9-81ED-4DB2-BD59-A6C34878D82A}">
                    <a16:rowId xmlns:a16="http://schemas.microsoft.com/office/drawing/2014/main" val="26560025"/>
                  </a:ext>
                </a:extLst>
              </a:tr>
              <a:tr h="122356">
                <a:tc vMerge="1">
                  <a:txBody>
                    <a:bodyPr/>
                    <a:lstStyle/>
                    <a:p>
                      <a:endParaRPr lang="fr-FR"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600" dirty="0"/>
                        <a:t>&gt; 500 K€</a:t>
                      </a:r>
                    </a:p>
                  </a:txBody>
                  <a:tcPr anchor="ctr">
                    <a:solidFill>
                      <a:schemeClr val="accent5">
                        <a:lumMod val="20000"/>
                        <a:lumOff val="80000"/>
                      </a:schemeClr>
                    </a:solidFill>
                  </a:tcPr>
                </a:tc>
                <a:tc vMerge="1">
                  <a:txBody>
                    <a:bodyPr/>
                    <a:lstStyle/>
                    <a:p>
                      <a:endParaRPr lang="fr-FR" dirty="0"/>
                    </a:p>
                  </a:txBody>
                  <a:tcPr/>
                </a:tc>
                <a:tc vMerge="1">
                  <a:txBody>
                    <a:bodyPr/>
                    <a:lstStyle/>
                    <a:p>
                      <a:endParaRPr lang="fr-FR" dirty="0"/>
                    </a:p>
                  </a:txBody>
                  <a:tcPr/>
                </a:tc>
                <a:extLst>
                  <a:ext uri="{0D108BD9-81ED-4DB2-BD59-A6C34878D82A}">
                    <a16:rowId xmlns:a16="http://schemas.microsoft.com/office/drawing/2014/main" val="2442490402"/>
                  </a:ext>
                </a:extLst>
              </a:tr>
            </a:tbl>
          </a:graphicData>
        </a:graphic>
      </p:graphicFrame>
    </p:spTree>
    <p:extLst>
      <p:ext uri="{BB962C8B-B14F-4D97-AF65-F5344CB8AC3E}">
        <p14:creationId xmlns:p14="http://schemas.microsoft.com/office/powerpoint/2010/main" val="212274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re 7"/>
          <p:cNvSpPr>
            <a:spLocks noGrp="1"/>
          </p:cNvSpPr>
          <p:nvPr>
            <p:ph type="title"/>
          </p:nvPr>
        </p:nvSpPr>
        <p:spPr>
          <a:xfrm>
            <a:off x="540000" y="1"/>
            <a:ext cx="10584000" cy="726169"/>
          </a:xfrm>
        </p:spPr>
        <p:txBody>
          <a:bodyPr/>
          <a:lstStyle/>
          <a:p>
            <a:r>
              <a:rPr lang="fr-FR" dirty="0"/>
              <a:t>Loi de finances pour 2020</a:t>
            </a:r>
          </a:p>
        </p:txBody>
      </p:sp>
      <p:sp>
        <p:nvSpPr>
          <p:cNvPr id="11" name="Espace réservé du contenu 10"/>
          <p:cNvSpPr>
            <a:spLocks noGrp="1"/>
          </p:cNvSpPr>
          <p:nvPr>
            <p:ph idx="1"/>
          </p:nvPr>
        </p:nvSpPr>
        <p:spPr>
          <a:xfrm>
            <a:off x="496898" y="2176794"/>
            <a:ext cx="11196616" cy="2506000"/>
          </a:xfrm>
        </p:spPr>
        <p:txBody>
          <a:bodyPr/>
          <a:lstStyle/>
          <a:p>
            <a:pPr marL="457200" lvl="1" algn="l" defTabSz="914400">
              <a:spcAft>
                <a:spcPts val="0"/>
              </a:spcAft>
            </a:pPr>
            <a:r>
              <a:rPr lang="fr-FR" sz="1600" b="1" dirty="0"/>
              <a:t>1-</a:t>
            </a:r>
            <a:r>
              <a:rPr lang="fr-FR" sz="1600" dirty="0"/>
              <a:t> Simplification en matière de TVA                                                                                                                       </a:t>
            </a:r>
            <a:r>
              <a:rPr lang="fr-FR" sz="1600" b="1" u="sng" dirty="0">
                <a:hlinkClick r:id="rId2" action="ppaction://hlinksldjump"/>
              </a:rPr>
              <a:t>p.6</a:t>
            </a:r>
            <a:endParaRPr lang="fr-FR" sz="1600" b="1" u="sng" dirty="0"/>
          </a:p>
          <a:p>
            <a:pPr marL="457200" lvl="1" algn="l" defTabSz="914400">
              <a:spcAft>
                <a:spcPts val="0"/>
              </a:spcAft>
            </a:pPr>
            <a:r>
              <a:rPr lang="fr-FR" sz="1600" b="1" dirty="0"/>
              <a:t>2- </a:t>
            </a:r>
            <a:r>
              <a:rPr lang="fr-FR" sz="1600" dirty="0"/>
              <a:t>Impôts sur les sociétés								      </a:t>
            </a:r>
            <a:r>
              <a:rPr lang="fr-FR" sz="1600" b="1" u="sng" dirty="0">
                <a:hlinkClick r:id="rId3" action="ppaction://hlinksldjump"/>
              </a:rPr>
              <a:t>p.12</a:t>
            </a:r>
            <a:endParaRPr lang="fr-FR" sz="1600" b="1" u="sng" dirty="0"/>
          </a:p>
          <a:p>
            <a:pPr marL="457200" lvl="1" algn="l" defTabSz="914400">
              <a:spcAft>
                <a:spcPts val="0"/>
              </a:spcAft>
            </a:pPr>
            <a:r>
              <a:rPr lang="fr-FR" sz="1600" b="1" dirty="0"/>
              <a:t>3-</a:t>
            </a:r>
            <a:r>
              <a:rPr lang="fr-FR" sz="1600" dirty="0"/>
              <a:t> Renforcement des incitations fiscales à l’utilisation d’énergie renouvelable pour les transports                        </a:t>
            </a:r>
            <a:r>
              <a:rPr lang="fr-FR" sz="1600" b="1" u="sng" dirty="0">
                <a:hlinkClick r:id="rId4" action="ppaction://hlinksldjump"/>
              </a:rPr>
              <a:t>p.15</a:t>
            </a:r>
            <a:endParaRPr lang="fr-FR" sz="1600" b="1" u="sng" dirty="0"/>
          </a:p>
          <a:p>
            <a:pPr marL="457200" lvl="1" algn="l" defTabSz="914400">
              <a:spcAft>
                <a:spcPts val="0"/>
              </a:spcAft>
            </a:pPr>
            <a:r>
              <a:rPr lang="fr-FR" sz="1600" b="1" dirty="0"/>
              <a:t>4-</a:t>
            </a:r>
            <a:r>
              <a:rPr lang="fr-FR" sz="1600" dirty="0"/>
              <a:t> Maintien de l’octroi de mer différencié                                                                                                               </a:t>
            </a:r>
            <a:r>
              <a:rPr lang="fr-FR" sz="1600" b="1" u="sng" dirty="0">
                <a:hlinkClick r:id="rId5" action="ppaction://hlinksldjump"/>
              </a:rPr>
              <a:t>p.17</a:t>
            </a:r>
            <a:endParaRPr lang="fr-FR" sz="1600" b="1" u="sng" dirty="0"/>
          </a:p>
          <a:p>
            <a:pPr marL="457200" lvl="1" algn="l" defTabSz="914400">
              <a:spcAft>
                <a:spcPts val="0"/>
              </a:spcAft>
            </a:pPr>
            <a:r>
              <a:rPr lang="fr-FR" sz="1600" b="1" dirty="0"/>
              <a:t>5- </a:t>
            </a:r>
            <a:r>
              <a:rPr lang="fr-FR" sz="1600" dirty="0"/>
              <a:t>Crédits d’impôts									      </a:t>
            </a:r>
            <a:r>
              <a:rPr lang="fr-FR" sz="1600" b="1" u="sng" dirty="0">
                <a:hlinkClick r:id="rId6" action="ppaction://hlinksldjump"/>
              </a:rPr>
              <a:t>p.19</a:t>
            </a:r>
            <a:endParaRPr lang="fr-FR" sz="1600" b="1" u="sng" dirty="0"/>
          </a:p>
          <a:p>
            <a:pPr marL="457200" lvl="1" algn="l" defTabSz="914400">
              <a:spcAft>
                <a:spcPts val="0"/>
              </a:spcAft>
            </a:pPr>
            <a:r>
              <a:rPr lang="fr-FR" sz="1600" b="1" dirty="0"/>
              <a:t>6-</a:t>
            </a:r>
            <a:r>
              <a:rPr lang="fr-FR" sz="1600" dirty="0"/>
              <a:t> Taxes diverses   									      </a:t>
            </a:r>
            <a:r>
              <a:rPr lang="fr-FR" sz="1600" b="1" u="sng" dirty="0">
                <a:hlinkClick r:id="rId7" action="ppaction://hlinksldjump"/>
              </a:rPr>
              <a:t>p.24</a:t>
            </a:r>
            <a:r>
              <a:rPr lang="fr-FR" sz="1600" dirty="0">
                <a:hlinkClick r:id="rId7" action="ppaction://hlinksldjump"/>
              </a:rPr>
              <a:t>                   </a:t>
            </a:r>
            <a:endParaRPr lang="fr-FR" sz="1600" dirty="0"/>
          </a:p>
          <a:p>
            <a:pPr marL="457200" lvl="1" algn="l" defTabSz="914400">
              <a:spcAft>
                <a:spcPts val="0"/>
              </a:spcAft>
            </a:pPr>
            <a:endParaRPr lang="fr-FR" sz="1600" b="1" u="sng" dirty="0"/>
          </a:p>
          <a:p>
            <a:pPr marL="457200" lvl="1" algn="l" defTabSz="914400">
              <a:spcAft>
                <a:spcPts val="0"/>
              </a:spcAft>
            </a:pPr>
            <a:r>
              <a:rPr lang="fr-FR" dirty="0">
                <a:solidFill>
                  <a:srgbClr val="7030A0"/>
                </a:solidFill>
                <a:latin typeface="Calibri" panose="020F0502020204030204"/>
              </a:rPr>
              <a:t> </a:t>
            </a:r>
          </a:p>
          <a:p>
            <a:endParaRPr lang="fr-FR" dirty="0"/>
          </a:p>
        </p:txBody>
      </p:sp>
      <p:sp>
        <p:nvSpPr>
          <p:cNvPr id="12" name="Espace réservé du texte 11"/>
          <p:cNvSpPr>
            <a:spLocks noGrp="1"/>
          </p:cNvSpPr>
          <p:nvPr>
            <p:ph type="body" sz="quarter" idx="13"/>
          </p:nvPr>
        </p:nvSpPr>
        <p:spPr>
          <a:xfrm>
            <a:off x="622598" y="1129773"/>
            <a:ext cx="10584000" cy="396000"/>
          </a:xfrm>
        </p:spPr>
        <p:txBody>
          <a:bodyPr/>
          <a:lstStyle/>
          <a:p>
            <a:r>
              <a:rPr lang="fr-FR" b="1" dirty="0"/>
              <a:t>Sommaire</a:t>
            </a:r>
          </a:p>
        </p:txBody>
      </p:sp>
      <p:sp>
        <p:nvSpPr>
          <p:cNvPr id="5" name="Espace réservé de la date 4"/>
          <p:cNvSpPr>
            <a:spLocks noGrp="1"/>
          </p:cNvSpPr>
          <p:nvPr>
            <p:ph type="dt" sz="half" idx="14"/>
          </p:nvPr>
        </p:nvSpPr>
        <p:spPr/>
        <p:txBody>
          <a:bodyPr/>
          <a:lstStyle/>
          <a:p>
            <a:pPr algn="r"/>
            <a:r>
              <a:rPr lang="fr-FR" dirty="0"/>
              <a:t>20 janvier 2022</a:t>
            </a:r>
          </a:p>
        </p:txBody>
      </p:sp>
      <p:sp>
        <p:nvSpPr>
          <p:cNvPr id="6" name="Espace réservé du pied de page 5"/>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p:cNvSpPr>
            <a:spLocks noGrp="1"/>
          </p:cNvSpPr>
          <p:nvPr>
            <p:ph type="sldNum" sz="quarter" idx="16"/>
          </p:nvPr>
        </p:nvSpPr>
        <p:spPr/>
        <p:txBody>
          <a:bodyPr/>
          <a:lstStyle/>
          <a:p>
            <a:fld id="{733122C9-A0B9-462F-8757-0847AD287B63}" type="slidenum">
              <a:rPr lang="fr-FR" smtClean="0"/>
              <a:pPr/>
              <a:t>5</a:t>
            </a:fld>
            <a:endParaRPr lang="fr-FR" dirty="0"/>
          </a:p>
        </p:txBody>
      </p:sp>
    </p:spTree>
    <p:extLst>
      <p:ext uri="{BB962C8B-B14F-4D97-AF65-F5344CB8AC3E}">
        <p14:creationId xmlns:p14="http://schemas.microsoft.com/office/powerpoint/2010/main" val="307724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03762800-1F72-4581-BF58-F4EB9231D856}"/>
              </a:ext>
            </a:extLst>
          </p:cNvPr>
          <p:cNvSpPr>
            <a:spLocks noGrp="1"/>
          </p:cNvSpPr>
          <p:nvPr>
            <p:ph type="body" sz="quarter" idx="13"/>
          </p:nvPr>
        </p:nvSpPr>
        <p:spPr>
          <a:xfrm>
            <a:off x="5735167" y="2187000"/>
            <a:ext cx="6455246" cy="2970986"/>
          </a:xfrm>
        </p:spPr>
        <p:txBody>
          <a:bodyPr/>
          <a:lstStyle/>
          <a:p>
            <a:r>
              <a:rPr lang="fr-FR" sz="3600" b="1" dirty="0">
                <a:effectLst/>
                <a:latin typeface="Calibri" panose="020F0502020204030204" pitchFamily="34" charset="0"/>
                <a:ea typeface="Times New Roman" panose="02020603050405020304" pitchFamily="18" charset="0"/>
                <a:cs typeface="Calibri" panose="020F0502020204030204" pitchFamily="34" charset="0"/>
              </a:rPr>
              <a:t>Simplification et mise en conformité avec le droit de l'Union européenne des règles de la TVA</a:t>
            </a:r>
            <a:endParaRPr lang="fr-FR" sz="3600" b="1" dirty="0">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sp>
        <p:nvSpPr>
          <p:cNvPr id="6" name="Titre 5">
            <a:extLst>
              <a:ext uri="{FF2B5EF4-FFF2-40B4-BE49-F238E27FC236}">
                <a16:creationId xmlns:a16="http://schemas.microsoft.com/office/drawing/2014/main" id="{E847060A-494B-4568-8357-22FB45C208C6}"/>
              </a:ext>
            </a:extLst>
          </p:cNvPr>
          <p:cNvSpPr>
            <a:spLocks noGrp="1"/>
          </p:cNvSpPr>
          <p:nvPr>
            <p:ph type="title"/>
          </p:nvPr>
        </p:nvSpPr>
        <p:spPr/>
        <p:txBody>
          <a:bodyPr/>
          <a:lstStyle/>
          <a:p>
            <a:r>
              <a:rPr lang="fr-FR" sz="9600" dirty="0"/>
              <a:t>01</a:t>
            </a:r>
            <a:endParaRPr lang="fr-FR" sz="2800" dirty="0"/>
          </a:p>
        </p:txBody>
      </p:sp>
      <p:sp>
        <p:nvSpPr>
          <p:cNvPr id="2" name="Espace réservé de la date 1">
            <a:extLst>
              <a:ext uri="{FF2B5EF4-FFF2-40B4-BE49-F238E27FC236}">
                <a16:creationId xmlns:a16="http://schemas.microsoft.com/office/drawing/2014/main" id="{4CD38B97-5E37-4ECE-9D5B-C940914178AA}"/>
              </a:ext>
            </a:extLst>
          </p:cNvPr>
          <p:cNvSpPr>
            <a:spLocks noGrp="1"/>
          </p:cNvSpPr>
          <p:nvPr>
            <p:ph type="dt" sz="half" idx="10"/>
          </p:nvPr>
        </p:nvSpPr>
        <p:spPr/>
        <p:txBody>
          <a:bodyPr/>
          <a:lstStyle/>
          <a:p>
            <a:pPr algn="r"/>
            <a:r>
              <a:rPr lang="fr-FR" dirty="0"/>
              <a:t>23 janvier 2020</a:t>
            </a:r>
          </a:p>
        </p:txBody>
      </p:sp>
      <p:sp>
        <p:nvSpPr>
          <p:cNvPr id="3" name="Espace réservé du pied de page 2">
            <a:extLst>
              <a:ext uri="{FF2B5EF4-FFF2-40B4-BE49-F238E27FC236}">
                <a16:creationId xmlns:a16="http://schemas.microsoft.com/office/drawing/2014/main" id="{FFF97F96-B895-421C-AD63-B5CEACB495ED}"/>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B8830C95-A854-4508-88E2-4C2574EE140E}"/>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Tree>
    <p:extLst>
      <p:ext uri="{BB962C8B-B14F-4D97-AF65-F5344CB8AC3E}">
        <p14:creationId xmlns:p14="http://schemas.microsoft.com/office/powerpoint/2010/main" val="124844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3364FAC-7179-459B-8B3D-605AE65C5953}"/>
              </a:ext>
            </a:extLst>
          </p:cNvPr>
          <p:cNvSpPr>
            <a:spLocks noGrp="1"/>
          </p:cNvSpPr>
          <p:nvPr>
            <p:ph type="dt" sz="half" idx="10"/>
          </p:nvPr>
        </p:nvSpPr>
        <p:spPr>
          <a:xfrm>
            <a:off x="5015017" y="6323779"/>
            <a:ext cx="6228000" cy="576000"/>
          </a:xfrm>
        </p:spPr>
        <p:txBody>
          <a:bodyPr/>
          <a:lstStyle/>
          <a:p>
            <a:pPr algn="r"/>
            <a:r>
              <a:rPr lang="fr-FR" dirty="0"/>
              <a:t>20 janvier 2022</a:t>
            </a:r>
          </a:p>
        </p:txBody>
      </p:sp>
      <p:sp>
        <p:nvSpPr>
          <p:cNvPr id="3" name="Espace réservé du pied de page 2">
            <a:extLst>
              <a:ext uri="{FF2B5EF4-FFF2-40B4-BE49-F238E27FC236}">
                <a16:creationId xmlns:a16="http://schemas.microsoft.com/office/drawing/2014/main" id="{8EB23322-32A0-4048-9530-46EE69345FE9}"/>
              </a:ext>
            </a:extLst>
          </p:cNvPr>
          <p:cNvSpPr>
            <a:spLocks noGrp="1"/>
          </p:cNvSpPr>
          <p:nvPr>
            <p:ph type="ftr" sz="quarter" idx="11"/>
          </p:nvPr>
        </p:nvSpPr>
        <p:spPr/>
        <p:txBody>
          <a:bodyPr/>
          <a:lstStyle/>
          <a:p>
            <a:r>
              <a:rPr lang="fr-FR"/>
              <a:t>Titre de la présentation</a:t>
            </a:r>
            <a:endParaRPr lang="fr-FR" dirty="0"/>
          </a:p>
        </p:txBody>
      </p:sp>
      <p:sp>
        <p:nvSpPr>
          <p:cNvPr id="4" name="Espace réservé du numéro de diapositive 3">
            <a:extLst>
              <a:ext uri="{FF2B5EF4-FFF2-40B4-BE49-F238E27FC236}">
                <a16:creationId xmlns:a16="http://schemas.microsoft.com/office/drawing/2014/main" id="{0D8D739E-802B-403A-950D-D3BBEFDDC6C2}"/>
              </a:ext>
            </a:extLst>
          </p:cNvPr>
          <p:cNvSpPr>
            <a:spLocks noGrp="1"/>
          </p:cNvSpPr>
          <p:nvPr>
            <p:ph type="sldNum" sz="quarter" idx="12"/>
          </p:nvPr>
        </p:nvSpPr>
        <p:spPr/>
        <p:txBody>
          <a:bodyPr/>
          <a:lstStyle/>
          <a:p>
            <a:fld id="{733122C9-A0B9-462F-8757-0847AD287B63}" type="slidenum">
              <a:rPr lang="fr-FR" smtClean="0"/>
              <a:pPr/>
              <a:t>7</a:t>
            </a:fld>
            <a:endParaRPr lang="fr-FR" dirty="0"/>
          </a:p>
        </p:txBody>
      </p:sp>
      <p:sp>
        <p:nvSpPr>
          <p:cNvPr id="5" name="Espace réservé du texte 4">
            <a:extLst>
              <a:ext uri="{FF2B5EF4-FFF2-40B4-BE49-F238E27FC236}">
                <a16:creationId xmlns:a16="http://schemas.microsoft.com/office/drawing/2014/main" id="{2FFB9B76-CCDC-449A-8307-C1F0EBDFFA4D}"/>
              </a:ext>
            </a:extLst>
          </p:cNvPr>
          <p:cNvSpPr>
            <a:spLocks noGrp="1"/>
          </p:cNvSpPr>
          <p:nvPr>
            <p:ph type="body" sz="quarter" idx="13"/>
          </p:nvPr>
        </p:nvSpPr>
        <p:spPr>
          <a:xfrm>
            <a:off x="540000" y="599816"/>
            <a:ext cx="10584000" cy="396000"/>
          </a:xfrm>
        </p:spPr>
        <p:txBody>
          <a:bodyPr/>
          <a:lstStyle/>
          <a:p>
            <a:r>
              <a:rPr lang="fr-FR" sz="2000" dirty="0">
                <a:hlinkClick r:id="rId2"/>
              </a:rPr>
              <a:t>Article 30, I-8° et III-B LF 2022</a:t>
            </a:r>
            <a:endParaRPr lang="fr-FR" sz="2000" dirty="0"/>
          </a:p>
        </p:txBody>
      </p:sp>
      <p:sp>
        <p:nvSpPr>
          <p:cNvPr id="14" name="Titre 13">
            <a:extLst>
              <a:ext uri="{FF2B5EF4-FFF2-40B4-BE49-F238E27FC236}">
                <a16:creationId xmlns:a16="http://schemas.microsoft.com/office/drawing/2014/main" id="{93DE61BA-9E83-4CA8-A320-B679FB12C502}"/>
              </a:ext>
            </a:extLst>
          </p:cNvPr>
          <p:cNvSpPr>
            <a:spLocks noGrp="1"/>
          </p:cNvSpPr>
          <p:nvPr>
            <p:ph type="title"/>
          </p:nvPr>
        </p:nvSpPr>
        <p:spPr>
          <a:xfrm>
            <a:off x="527198" y="1"/>
            <a:ext cx="10596802" cy="489242"/>
          </a:xfrm>
        </p:spPr>
        <p:txBody>
          <a:bodyPr/>
          <a:lstStyle/>
          <a:p>
            <a:r>
              <a:rPr lang="fr-FR" sz="2400" dirty="0"/>
              <a:t>Exigibilité de la TVA en cas d’acomptes sur des livraisons de biens</a:t>
            </a:r>
          </a:p>
        </p:txBody>
      </p:sp>
      <p:sp>
        <p:nvSpPr>
          <p:cNvPr id="13" name="ZoneTexte 12">
            <a:extLst>
              <a:ext uri="{FF2B5EF4-FFF2-40B4-BE49-F238E27FC236}">
                <a16:creationId xmlns:a16="http://schemas.microsoft.com/office/drawing/2014/main" id="{A0893932-22BF-4203-AFBB-5E9C46E3DE1C}"/>
              </a:ext>
            </a:extLst>
          </p:cNvPr>
          <p:cNvSpPr txBox="1"/>
          <p:nvPr/>
        </p:nvSpPr>
        <p:spPr>
          <a:xfrm>
            <a:off x="570492" y="1015350"/>
            <a:ext cx="10692237" cy="1077217"/>
          </a:xfrm>
          <a:prstGeom prst="rect">
            <a:avLst/>
          </a:prstGeom>
          <a:noFill/>
        </p:spPr>
        <p:txBody>
          <a:bodyPr wrap="square">
            <a:spAutoFit/>
          </a:bodyPr>
          <a:lstStyle/>
          <a:p>
            <a:r>
              <a:rPr lang="fr-FR" sz="1600" b="1" u="sng" dirty="0"/>
              <a:t>Les règles d’exigibilité de la TVA sur les acomptes liés à des livraisons de biens sont modifiées suite à la jurisprudence suivante : </a:t>
            </a:r>
          </a:p>
          <a:p>
            <a:pPr marL="342900" indent="-342900">
              <a:buFont typeface="Wingdings" panose="05000000000000000000" pitchFamily="2" charset="2"/>
              <a:buChar char="Ø"/>
            </a:pPr>
            <a:r>
              <a:rPr lang="fr-FR" sz="1600" dirty="0"/>
              <a:t> Le juge avait retenu la non-conformité des règles actuelles à la directive TVA (</a:t>
            </a:r>
            <a:r>
              <a:rPr lang="fr-FR" sz="1600" dirty="0">
                <a:hlinkClick r:id="rId3"/>
              </a:rPr>
              <a:t>CAA Nantes, 28 mai 2021, n° 19NT03579, </a:t>
            </a:r>
            <a:r>
              <a:rPr lang="fr-FR" sz="1600" dirty="0" err="1">
                <a:hlinkClick r:id="rId3"/>
              </a:rPr>
              <a:t>Technitoit</a:t>
            </a:r>
            <a:r>
              <a:rPr lang="fr-FR" sz="1600" dirty="0">
                <a:hlinkClick r:id="rId3"/>
              </a:rPr>
              <a:t>)</a:t>
            </a:r>
            <a:r>
              <a:rPr lang="fr-FR" sz="1600" dirty="0"/>
              <a:t>.</a:t>
            </a:r>
          </a:p>
        </p:txBody>
      </p:sp>
      <p:graphicFrame>
        <p:nvGraphicFramePr>
          <p:cNvPr id="7" name="Tableau 14">
            <a:extLst>
              <a:ext uri="{FF2B5EF4-FFF2-40B4-BE49-F238E27FC236}">
                <a16:creationId xmlns:a16="http://schemas.microsoft.com/office/drawing/2014/main" id="{3713701B-5FAF-4FDB-99DE-C4C9E4528C1D}"/>
              </a:ext>
            </a:extLst>
          </p:cNvPr>
          <p:cNvGraphicFramePr>
            <a:graphicFrameLocks noGrp="1"/>
          </p:cNvGraphicFramePr>
          <p:nvPr>
            <p:extLst>
              <p:ext uri="{D42A27DB-BD31-4B8C-83A1-F6EECF244321}">
                <p14:modId xmlns:p14="http://schemas.microsoft.com/office/powerpoint/2010/main" val="2868419073"/>
              </p:ext>
            </p:extLst>
          </p:nvPr>
        </p:nvGraphicFramePr>
        <p:xfrm>
          <a:off x="698783" y="2086041"/>
          <a:ext cx="10435653" cy="3723640"/>
        </p:xfrm>
        <a:graphic>
          <a:graphicData uri="http://schemas.openxmlformats.org/drawingml/2006/table">
            <a:tbl>
              <a:tblPr firstRow="1" bandRow="1">
                <a:tableStyleId>{5C22544A-7EE6-4342-B048-85BDC9FD1C3A}</a:tableStyleId>
              </a:tblPr>
              <a:tblGrid>
                <a:gridCol w="3419696">
                  <a:extLst>
                    <a:ext uri="{9D8B030D-6E8A-4147-A177-3AD203B41FA5}">
                      <a16:colId xmlns:a16="http://schemas.microsoft.com/office/drawing/2014/main" val="234268202"/>
                    </a:ext>
                  </a:extLst>
                </a:gridCol>
                <a:gridCol w="3455531">
                  <a:extLst>
                    <a:ext uri="{9D8B030D-6E8A-4147-A177-3AD203B41FA5}">
                      <a16:colId xmlns:a16="http://schemas.microsoft.com/office/drawing/2014/main" val="98854652"/>
                    </a:ext>
                  </a:extLst>
                </a:gridCol>
                <a:gridCol w="116840">
                  <a:extLst>
                    <a:ext uri="{9D8B030D-6E8A-4147-A177-3AD203B41FA5}">
                      <a16:colId xmlns:a16="http://schemas.microsoft.com/office/drawing/2014/main" val="3253741853"/>
                    </a:ext>
                  </a:extLst>
                </a:gridCol>
                <a:gridCol w="3443586">
                  <a:extLst>
                    <a:ext uri="{9D8B030D-6E8A-4147-A177-3AD203B41FA5}">
                      <a16:colId xmlns:a16="http://schemas.microsoft.com/office/drawing/2014/main" val="2414890382"/>
                    </a:ext>
                  </a:extLst>
                </a:gridCol>
              </a:tblGrid>
              <a:tr h="0">
                <a:tc>
                  <a:txBody>
                    <a:bodyPr/>
                    <a:lstStyle/>
                    <a:p>
                      <a:endParaRPr lang="fr-FR" sz="1600" dirty="0"/>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a:t>Règles actuelles</a:t>
                      </a:r>
                    </a:p>
                    <a:p>
                      <a:endParaRPr lang="fr-FR" sz="1600" dirty="0"/>
                    </a:p>
                  </a:txBody>
                  <a:tcPr/>
                </a:tc>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a:t>Pour les acomptes encaissés à compter du 1</a:t>
                      </a:r>
                      <a:r>
                        <a:rPr lang="fr-FR" sz="1600" baseline="30000" dirty="0"/>
                        <a:t>er</a:t>
                      </a:r>
                      <a:r>
                        <a:rPr lang="fr-FR" sz="1600" dirty="0"/>
                        <a:t> janvier 2023</a:t>
                      </a:r>
                    </a:p>
                  </a:txBody>
                  <a:tcPr/>
                </a:tc>
                <a:tc hMerge="1">
                  <a:txBody>
                    <a:bodyPr/>
                    <a:lstStyle/>
                    <a:p>
                      <a:endParaRPr lang="fr-FR" dirty="0"/>
                    </a:p>
                  </a:txBody>
                  <a:tcPr/>
                </a:tc>
                <a:extLst>
                  <a:ext uri="{0D108BD9-81ED-4DB2-BD59-A6C34878D82A}">
                    <a16:rowId xmlns:a16="http://schemas.microsoft.com/office/drawing/2014/main" val="2006857224"/>
                  </a:ext>
                </a:extLst>
              </a:tr>
              <a:tr h="370840">
                <a:tc>
                  <a:txBody>
                    <a:bodyPr/>
                    <a:lstStyle/>
                    <a:p>
                      <a:r>
                        <a:rPr lang="fr-FR" sz="1600" dirty="0"/>
                        <a:t>Prestations de services</a:t>
                      </a:r>
                    </a:p>
                  </a:txBody>
                  <a:tcPr>
                    <a:solidFill>
                      <a:schemeClr val="tx2">
                        <a:lumMod val="75000"/>
                      </a:schemeClr>
                    </a:solidFill>
                  </a:tcPr>
                </a:tc>
                <a:tc gridSpan="3">
                  <a:txBody>
                    <a:bodyPr/>
                    <a:lstStyle/>
                    <a:p>
                      <a:r>
                        <a:rPr lang="fr-FR" sz="1600" dirty="0"/>
                        <a:t>TVA exigible dès le paiement des acomptes</a:t>
                      </a:r>
                    </a:p>
                  </a:txBody>
                  <a:tcPr>
                    <a:solidFill>
                      <a:schemeClr val="tx2">
                        <a:lumMod val="75000"/>
                      </a:schemeClr>
                    </a:solidFill>
                  </a:tcPr>
                </a:tc>
                <a:tc hMerge="1">
                  <a:txBody>
                    <a:bodyPr/>
                    <a:lstStyle/>
                    <a:p>
                      <a:endParaRPr lang="fr-FR"/>
                    </a:p>
                  </a:txBody>
                  <a:tcPr/>
                </a:tc>
                <a:tc hMerge="1">
                  <a:txBody>
                    <a:bodyPr/>
                    <a:lstStyle/>
                    <a:p>
                      <a:endParaRPr lang="fr-FR" dirty="0"/>
                    </a:p>
                  </a:txBody>
                  <a:tcPr/>
                </a:tc>
                <a:extLst>
                  <a:ext uri="{0D108BD9-81ED-4DB2-BD59-A6C34878D82A}">
                    <a16:rowId xmlns:a16="http://schemas.microsoft.com/office/drawing/2014/main" val="3993999586"/>
                  </a:ext>
                </a:extLst>
              </a:tr>
              <a:tr h="370840">
                <a:tc>
                  <a:txBody>
                    <a:bodyPr/>
                    <a:lstStyle/>
                    <a:p>
                      <a:r>
                        <a:rPr lang="fr-FR" sz="1600" dirty="0"/>
                        <a:t>Livraison de biens</a:t>
                      </a:r>
                    </a:p>
                  </a:txBody>
                  <a:tcPr/>
                </a:tc>
                <a:tc gridSpan="2">
                  <a:txBody>
                    <a:bodyPr/>
                    <a:lstStyle/>
                    <a:p>
                      <a:r>
                        <a:rPr lang="fr-FR" sz="1600" dirty="0"/>
                        <a:t>TVA exigible à la date de livraison transfert </a:t>
                      </a:r>
                      <a:r>
                        <a:rPr lang="fr-FR" sz="1600"/>
                        <a:t>de propriété)  </a:t>
                      </a:r>
                      <a:r>
                        <a:rPr lang="fr-FR" sz="1600" dirty="0"/>
                        <a:t>y compris si un acompte est versé avant</a:t>
                      </a:r>
                    </a:p>
                  </a:txBody>
                  <a:tcPr/>
                </a:tc>
                <a:tc hMerge="1">
                  <a:txBody>
                    <a:bodyPr/>
                    <a:lstStyle/>
                    <a:p>
                      <a:endParaRPr lang="fr-FR"/>
                    </a:p>
                  </a:txBody>
                  <a:tcPr/>
                </a:tc>
                <a:tc>
                  <a:txBody>
                    <a:bodyPr/>
                    <a:lstStyle/>
                    <a:p>
                      <a:pPr algn="just"/>
                      <a:r>
                        <a:rPr lang="fr-FR" sz="1600" dirty="0"/>
                        <a:t>TVA exigible au moment de l’encaissement de l’acompte lorsque celui-ci intervient avant la date de la livraison, à concurrence du montant perçu, sous réserve selon la jurisprudence que : </a:t>
                      </a:r>
                    </a:p>
                    <a:p>
                      <a:pPr marL="285750" indent="-285750" algn="just">
                        <a:buFontTx/>
                        <a:buChar char="-"/>
                      </a:pPr>
                      <a:r>
                        <a:rPr lang="fr-FR" sz="1600" dirty="0"/>
                        <a:t>les éléments pertinents de la livraison soient connus à la date de l’acompte ;</a:t>
                      </a:r>
                    </a:p>
                    <a:p>
                      <a:pPr marL="285750" indent="-285750" algn="just">
                        <a:buFontTx/>
                        <a:buChar char="-"/>
                      </a:pPr>
                      <a:r>
                        <a:rPr lang="fr-FR" sz="1600" dirty="0"/>
                        <a:t> la réalisation de la livraison soit certaine </a:t>
                      </a:r>
                    </a:p>
                  </a:txBody>
                  <a:tcPr>
                    <a:solidFill>
                      <a:schemeClr val="tx2">
                        <a:lumMod val="60000"/>
                        <a:lumOff val="40000"/>
                      </a:schemeClr>
                    </a:solidFill>
                  </a:tcPr>
                </a:tc>
                <a:extLst>
                  <a:ext uri="{0D108BD9-81ED-4DB2-BD59-A6C34878D82A}">
                    <a16:rowId xmlns:a16="http://schemas.microsoft.com/office/drawing/2014/main" val="2873058668"/>
                  </a:ext>
                </a:extLst>
              </a:tr>
            </a:tbl>
          </a:graphicData>
        </a:graphic>
      </p:graphicFrame>
      <p:sp>
        <p:nvSpPr>
          <p:cNvPr id="18" name="ZoneTexte 17">
            <a:extLst>
              <a:ext uri="{FF2B5EF4-FFF2-40B4-BE49-F238E27FC236}">
                <a16:creationId xmlns:a16="http://schemas.microsoft.com/office/drawing/2014/main" id="{B015B40F-558C-4A48-B8A3-12E7BA980290}"/>
              </a:ext>
            </a:extLst>
          </p:cNvPr>
          <p:cNvSpPr txBox="1"/>
          <p:nvPr/>
        </p:nvSpPr>
        <p:spPr>
          <a:xfrm>
            <a:off x="773483" y="5801850"/>
            <a:ext cx="10435653" cy="738664"/>
          </a:xfrm>
          <a:prstGeom prst="rect">
            <a:avLst/>
          </a:prstGeom>
          <a:noFill/>
        </p:spPr>
        <p:txBody>
          <a:bodyPr wrap="square">
            <a:spAutoFit/>
          </a:bodyPr>
          <a:lstStyle/>
          <a:p>
            <a:pPr marL="285750" indent="-285750">
              <a:buFont typeface="Wingdings" panose="05000000000000000000" pitchFamily="2" charset="2"/>
              <a:buChar char="Ø"/>
            </a:pPr>
            <a:r>
              <a:rPr lang="fr-FR" sz="1400" dirty="0"/>
              <a:t>Nouvelles règles ne s’appliquent pas aux livraisons de biens pour lesquelles des règles particulières d’exigibilité sont prévues (ex. livraison d’électricité, etc..) </a:t>
            </a:r>
          </a:p>
          <a:p>
            <a:pPr marL="285750" indent="-285750">
              <a:buFont typeface="Wingdings" panose="05000000000000000000" pitchFamily="2" charset="2"/>
              <a:buChar char="Ø"/>
            </a:pPr>
            <a:r>
              <a:rPr lang="fr-FR" sz="1400" dirty="0"/>
              <a:t>Impact sur la date à laquelle la TVA devient déductible pour l’acquéreur</a:t>
            </a:r>
          </a:p>
        </p:txBody>
      </p:sp>
    </p:spTree>
    <p:extLst>
      <p:ext uri="{BB962C8B-B14F-4D97-AF65-F5344CB8AC3E}">
        <p14:creationId xmlns:p14="http://schemas.microsoft.com/office/powerpoint/2010/main" val="6289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id="{26DE9D8D-DBB8-4576-A854-55BC888DA0A2}"/>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C8F57293-38B6-4223-AD97-A7EB15B75DB7}"/>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F012C793-7C03-4251-A816-8856BE2E8899}"/>
              </a:ext>
            </a:extLst>
          </p:cNvPr>
          <p:cNvSpPr>
            <a:spLocks noGrp="1"/>
          </p:cNvSpPr>
          <p:nvPr>
            <p:ph type="sldNum" sz="quarter" idx="16"/>
          </p:nvPr>
        </p:nvSpPr>
        <p:spPr/>
        <p:txBody>
          <a:bodyPr/>
          <a:lstStyle/>
          <a:p>
            <a:fld id="{733122C9-A0B9-462F-8757-0847AD287B63}" type="slidenum">
              <a:rPr lang="fr-FR" smtClean="0"/>
              <a:pPr/>
              <a:t>8</a:t>
            </a:fld>
            <a:endParaRPr lang="fr-FR" dirty="0"/>
          </a:p>
        </p:txBody>
      </p:sp>
      <p:sp>
        <p:nvSpPr>
          <p:cNvPr id="8" name="Titre 5">
            <a:extLst>
              <a:ext uri="{FF2B5EF4-FFF2-40B4-BE49-F238E27FC236}">
                <a16:creationId xmlns:a16="http://schemas.microsoft.com/office/drawing/2014/main" id="{9D35A631-0868-4F7E-8991-667049674978}"/>
              </a:ext>
            </a:extLst>
          </p:cNvPr>
          <p:cNvSpPr>
            <a:spLocks noGrp="1"/>
          </p:cNvSpPr>
          <p:nvPr>
            <p:ph type="title"/>
          </p:nvPr>
        </p:nvSpPr>
        <p:spPr>
          <a:xfrm>
            <a:off x="622598" y="0"/>
            <a:ext cx="10501015" cy="515076"/>
          </a:xfrm>
        </p:spPr>
        <p:txBody>
          <a:bodyPr/>
          <a:lstStyle/>
          <a:p>
            <a:r>
              <a:rPr lang="fr-FR" dirty="0"/>
              <a:t>Taux de TVA dans le secteur agro-alimentaire</a:t>
            </a:r>
          </a:p>
        </p:txBody>
      </p:sp>
      <p:sp>
        <p:nvSpPr>
          <p:cNvPr id="9" name="Espace réservé du texte 3">
            <a:extLst>
              <a:ext uri="{FF2B5EF4-FFF2-40B4-BE49-F238E27FC236}">
                <a16:creationId xmlns:a16="http://schemas.microsoft.com/office/drawing/2014/main" id="{56B31CA1-577A-4843-BAB2-2D310FD83CBA}"/>
              </a:ext>
            </a:extLst>
          </p:cNvPr>
          <p:cNvSpPr>
            <a:spLocks noGrp="1"/>
          </p:cNvSpPr>
          <p:nvPr>
            <p:ph type="body" sz="quarter" idx="13"/>
          </p:nvPr>
        </p:nvSpPr>
        <p:spPr>
          <a:xfrm>
            <a:off x="910630" y="437300"/>
            <a:ext cx="10331062" cy="404700"/>
          </a:xfrm>
        </p:spPr>
        <p:txBody>
          <a:bodyPr vert="horz" lIns="0" tIns="0" rIns="0" bIns="0" rtlCol="0" anchor="t" anchorCtr="0">
            <a:normAutofit/>
          </a:bodyPr>
          <a:lstStyle/>
          <a:p>
            <a:r>
              <a:rPr lang="fr-FR" sz="2000" dirty="0">
                <a:hlinkClick r:id="rId2"/>
              </a:rPr>
              <a:t>Article 30, I-10°-a et 11°</a:t>
            </a:r>
            <a:r>
              <a:rPr lang="fr-FR" sz="2000" b="0" kern="1200" dirty="0">
                <a:hlinkClick r:id="rId2"/>
              </a:rPr>
              <a:t> LF 2022</a:t>
            </a:r>
            <a:endParaRPr lang="fr-FR" sz="2000" b="0" kern="1200" dirty="0">
              <a:latin typeface="+mn-lt"/>
              <a:ea typeface="+mn-ea"/>
              <a:cs typeface="+mn-cs"/>
            </a:endParaRPr>
          </a:p>
        </p:txBody>
      </p:sp>
      <p:sp>
        <p:nvSpPr>
          <p:cNvPr id="10" name="ZoneTexte 9">
            <a:extLst>
              <a:ext uri="{FF2B5EF4-FFF2-40B4-BE49-F238E27FC236}">
                <a16:creationId xmlns:a16="http://schemas.microsoft.com/office/drawing/2014/main" id="{E8F83B0B-7EC2-44D4-AD36-8021BA0A6D81}"/>
              </a:ext>
            </a:extLst>
          </p:cNvPr>
          <p:cNvSpPr txBox="1"/>
          <p:nvPr/>
        </p:nvSpPr>
        <p:spPr>
          <a:xfrm>
            <a:off x="3048856" y="3128817"/>
            <a:ext cx="6097712" cy="461665"/>
          </a:xfrm>
          <a:prstGeom prst="rect">
            <a:avLst/>
          </a:prstGeom>
          <a:noFill/>
        </p:spPr>
        <p:txBody>
          <a:bodyPr wrap="square">
            <a:spAutoFit/>
          </a:bodyPr>
          <a:lstStyle/>
          <a:p>
            <a:r>
              <a:rPr lang="fr-FR" b="0" i="0" dirty="0">
                <a:solidFill>
                  <a:srgbClr val="000000"/>
                </a:solidFill>
                <a:effectLst/>
                <a:latin typeface="Times New Roman" panose="02020603050405020304" pitchFamily="18" charset="0"/>
              </a:rPr>
              <a:t> </a:t>
            </a:r>
            <a:endParaRPr lang="fr-FR" dirty="0"/>
          </a:p>
        </p:txBody>
      </p:sp>
      <p:sp>
        <p:nvSpPr>
          <p:cNvPr id="13" name="ZoneTexte 12">
            <a:extLst>
              <a:ext uri="{FF2B5EF4-FFF2-40B4-BE49-F238E27FC236}">
                <a16:creationId xmlns:a16="http://schemas.microsoft.com/office/drawing/2014/main" id="{3304C3DE-97F2-4B92-9623-799CFCA6318B}"/>
              </a:ext>
            </a:extLst>
          </p:cNvPr>
          <p:cNvSpPr txBox="1"/>
          <p:nvPr/>
        </p:nvSpPr>
        <p:spPr>
          <a:xfrm>
            <a:off x="3048856" y="3128817"/>
            <a:ext cx="6097712" cy="461665"/>
          </a:xfrm>
          <a:prstGeom prst="rect">
            <a:avLst/>
          </a:prstGeom>
          <a:noFill/>
        </p:spPr>
        <p:txBody>
          <a:bodyPr wrap="square">
            <a:spAutoFit/>
          </a:bodyPr>
          <a:lstStyle/>
          <a:p>
            <a:r>
              <a:rPr lang="fr-FR" b="0" i="0" dirty="0">
                <a:solidFill>
                  <a:srgbClr val="000000"/>
                </a:solidFill>
                <a:effectLst/>
                <a:latin typeface="Times New Roman" panose="02020603050405020304" pitchFamily="18" charset="0"/>
              </a:rPr>
              <a:t> </a:t>
            </a:r>
            <a:endParaRPr lang="fr-FR" dirty="0"/>
          </a:p>
        </p:txBody>
      </p:sp>
      <p:sp>
        <p:nvSpPr>
          <p:cNvPr id="15" name="ZoneTexte 14">
            <a:extLst>
              <a:ext uri="{FF2B5EF4-FFF2-40B4-BE49-F238E27FC236}">
                <a16:creationId xmlns:a16="http://schemas.microsoft.com/office/drawing/2014/main" id="{A05CC4B7-CE0A-4329-A123-4DCDD82B1101}"/>
              </a:ext>
            </a:extLst>
          </p:cNvPr>
          <p:cNvSpPr txBox="1"/>
          <p:nvPr/>
        </p:nvSpPr>
        <p:spPr>
          <a:xfrm>
            <a:off x="891584" y="816566"/>
            <a:ext cx="10369153" cy="5632311"/>
          </a:xfrm>
          <a:prstGeom prst="rect">
            <a:avLst/>
          </a:prstGeom>
          <a:solidFill>
            <a:schemeClr val="accent5"/>
          </a:solidFill>
        </p:spPr>
        <p:txBody>
          <a:bodyPr wrap="square">
            <a:spAutoFit/>
          </a:bodyPr>
          <a:lstStyle/>
          <a:p>
            <a:pPr algn="ctr" rtl="0" fontAlgn="base"/>
            <a:r>
              <a:rPr lang="fr-FR" sz="1800" b="1" i="0" u="sng" strike="noStrike" dirty="0">
                <a:solidFill>
                  <a:schemeClr val="accent2"/>
                </a:solidFill>
                <a:effectLst/>
                <a:latin typeface="Arial" panose="020B0604020202020204" pitchFamily="34" charset="0"/>
              </a:rPr>
              <a:t>OBJECTIF (rappel) </a:t>
            </a:r>
            <a:r>
              <a:rPr lang="fr-FR" sz="1800" b="1" i="0" u="none" strike="noStrike" dirty="0">
                <a:solidFill>
                  <a:schemeClr val="accent2"/>
                </a:solidFill>
                <a:effectLst/>
                <a:latin typeface="Arial" panose="020B0604020202020204" pitchFamily="34" charset="0"/>
              </a:rPr>
              <a:t>:</a:t>
            </a:r>
            <a:r>
              <a:rPr lang="fr-FR" sz="1800" b="0" i="0" u="none" strike="noStrike" dirty="0">
                <a:solidFill>
                  <a:schemeClr val="accent2"/>
                </a:solidFill>
                <a:effectLst/>
                <a:latin typeface="Arial" panose="020B0604020202020204" pitchFamily="34" charset="0"/>
              </a:rPr>
              <a:t> </a:t>
            </a:r>
          </a:p>
          <a:p>
            <a:pPr algn="just" rtl="0" fontAlgn="base">
              <a:buFont typeface="Arial" panose="020B0604020202020204" pitchFamily="34" charset="0"/>
              <a:buChar char="•"/>
            </a:pPr>
            <a:r>
              <a:rPr lang="fr-FR" sz="1600" b="0" i="0" u="none" strike="noStrike" dirty="0">
                <a:effectLst/>
                <a:latin typeface="Arial" panose="020B0604020202020204" pitchFamily="34" charset="0"/>
              </a:rPr>
              <a:t> SIMPLIFIER les règles de taux de TVA en matière d’alimentation par l'application du taux de 5,5 % aux produits destinés à la consommation humaine + abrogation des termes </a:t>
            </a:r>
            <a:r>
              <a:rPr lang="fr-FR" sz="1600" b="0" i="0" u="sng" strike="noStrike" dirty="0">
                <a:effectLst/>
                <a:latin typeface="Arial" panose="020B0604020202020204" pitchFamily="34" charset="0"/>
              </a:rPr>
              <a:t>consommable en l’état </a:t>
            </a:r>
            <a:r>
              <a:rPr lang="fr-FR" sz="1600" b="0" i="0" u="none" strike="noStrike" dirty="0">
                <a:effectLst/>
                <a:latin typeface="Arial" panose="020B0604020202020204" pitchFamily="34" charset="0"/>
              </a:rPr>
              <a:t>pour </a:t>
            </a:r>
            <a:r>
              <a:rPr lang="fr-FR" sz="1600" dirty="0">
                <a:latin typeface="Arial" panose="020B0604020202020204" pitchFamily="34" charset="0"/>
              </a:rPr>
              <a:t>l’application du taux de 5,5 % = </a:t>
            </a:r>
            <a:r>
              <a:rPr lang="fr-FR" sz="1600" b="0" i="0" u="none" strike="noStrike" dirty="0">
                <a:effectLst/>
                <a:latin typeface="Arial" panose="020B0604020202020204" pitchFamily="34" charset="0"/>
              </a:rPr>
              <a:t>mise en CONFORMITE par rapports aux principes issus du droit communautaire (Directive TVA). </a:t>
            </a:r>
            <a:r>
              <a:rPr lang="fr-FR" sz="1600" b="0" i="0" dirty="0">
                <a:effectLst/>
                <a:latin typeface="Arial" panose="020B0604020202020204" pitchFamily="34" charset="0"/>
              </a:rPr>
              <a:t>​</a:t>
            </a:r>
          </a:p>
          <a:p>
            <a:pPr algn="just" rtl="0" fontAlgn="base"/>
            <a:endParaRPr lang="fr-FR" sz="1800" b="0" i="0" dirty="0">
              <a:effectLst/>
              <a:latin typeface="Arial" panose="020B0604020202020204" pitchFamily="34" charset="0"/>
            </a:endParaRPr>
          </a:p>
          <a:p>
            <a:pPr algn="ctr" rtl="0" fontAlgn="base"/>
            <a:r>
              <a:rPr lang="fr-FR" sz="1800" b="1" i="0" u="sng" dirty="0">
                <a:solidFill>
                  <a:schemeClr val="accent2"/>
                </a:solidFill>
                <a:effectLst/>
                <a:latin typeface="Arial" panose="020B0604020202020204" pitchFamily="34" charset="0"/>
              </a:rPr>
              <a:t>A compter du 1er janvier 2022 </a:t>
            </a:r>
            <a:r>
              <a:rPr lang="fr-FR" sz="1800" b="1" i="0" u="none" strike="noStrike" dirty="0">
                <a:solidFill>
                  <a:schemeClr val="accent2"/>
                </a:solidFill>
                <a:effectLst/>
                <a:latin typeface="Arial" panose="020B0604020202020204" pitchFamily="34" charset="0"/>
              </a:rPr>
              <a:t> (Attention 3 taux de TVA !) : </a:t>
            </a:r>
            <a:r>
              <a:rPr lang="fr-FR" sz="1800" b="0" i="0" dirty="0">
                <a:solidFill>
                  <a:schemeClr val="accent2"/>
                </a:solidFill>
                <a:effectLst/>
                <a:latin typeface="Arial" panose="020B0604020202020204" pitchFamily="34" charset="0"/>
              </a:rPr>
              <a:t>​</a:t>
            </a:r>
          </a:p>
          <a:p>
            <a:pPr marL="342900" indent="-342900" algn="just" rtl="0" fontAlgn="base">
              <a:buFont typeface="+mj-lt"/>
              <a:buAutoNum type="arabicPeriod"/>
            </a:pPr>
            <a:r>
              <a:rPr lang="fr-FR" sz="1600" b="0" i="0" u="none" strike="noStrike" dirty="0">
                <a:effectLst/>
                <a:latin typeface="Arial" panose="020B0604020202020204" pitchFamily="34" charset="0"/>
              </a:rPr>
              <a:t>Les produits destinés à la consommation humaine qui relèvent (sauf exceptions) du taux de 5,5 % en application de </a:t>
            </a:r>
            <a:r>
              <a:rPr lang="fr-FR" sz="1600" b="0"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l’article 278-0 bis, A-1° du CGI</a:t>
            </a:r>
            <a:r>
              <a:rPr lang="fr-FR" sz="1600" b="0" i="0" u="none" strike="noStrike" dirty="0">
                <a:effectLst/>
                <a:latin typeface="Arial" panose="020B0604020202020204" pitchFamily="34" charset="0"/>
              </a:rPr>
              <a:t>, quelles que soient les étapes de leur production (incluant </a:t>
            </a:r>
            <a:r>
              <a:rPr lang="fr-FR" sz="1600" b="1" i="0" u="none" strike="noStrike" dirty="0">
                <a:effectLst/>
                <a:latin typeface="Arial" panose="020B0604020202020204" pitchFamily="34" charset="0"/>
              </a:rPr>
              <a:t>les animaux vivants et les produits végétaux non transformés et non consommables en l’état) ;</a:t>
            </a:r>
            <a:r>
              <a:rPr lang="en-US" sz="1600" b="0" i="0" dirty="0">
                <a:effectLst/>
                <a:latin typeface="Arial" panose="020B0604020202020204" pitchFamily="34" charset="0"/>
              </a:rPr>
              <a:t>​</a:t>
            </a:r>
          </a:p>
          <a:p>
            <a:pPr marL="342900" indent="-342900" algn="just" rtl="0" fontAlgn="base">
              <a:buFont typeface="+mj-lt"/>
              <a:buAutoNum type="arabicPeriod"/>
            </a:pPr>
            <a:r>
              <a:rPr lang="fr-FR" sz="1600" b="0" i="0" u="none" strike="noStrike" dirty="0">
                <a:effectLst/>
                <a:latin typeface="Arial" panose="020B0604020202020204" pitchFamily="34" charset="0"/>
              </a:rPr>
              <a:t>Les produits destinés à la consommation animale qui relèvent (sous certaines conditions) du taux de 10 % en application de </a:t>
            </a:r>
            <a:r>
              <a:rPr lang="fr-FR" sz="1600" b="0"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l’article 278 bis, 3° du CGI</a:t>
            </a:r>
            <a:r>
              <a:rPr lang="fr-FR" sz="1600" b="0" i="0" u="none" strike="noStrike" dirty="0">
                <a:effectLst/>
                <a:latin typeface="Arial" panose="020B0604020202020204" pitchFamily="34" charset="0"/>
              </a:rPr>
              <a:t> (</a:t>
            </a:r>
            <a:r>
              <a:rPr lang="fr-FR" sz="1600" b="1" i="0" u="none" strike="noStrike" dirty="0">
                <a:effectLst/>
                <a:latin typeface="Arial" panose="020B0604020202020204" pitchFamily="34" charset="0"/>
              </a:rPr>
              <a:t>refonte à droit constant</a:t>
            </a:r>
            <a:r>
              <a:rPr lang="fr-FR" sz="1600" b="0" i="0" u="none" strike="noStrike" dirty="0">
                <a:effectLst/>
                <a:latin typeface="Arial" panose="020B0604020202020204" pitchFamily="34" charset="0"/>
              </a:rPr>
              <a:t>) ; </a:t>
            </a:r>
            <a:r>
              <a:rPr lang="fr-FR" sz="1600" b="0" i="0" dirty="0">
                <a:effectLst/>
                <a:latin typeface="Arial" panose="020B0604020202020204" pitchFamily="34" charset="0"/>
              </a:rPr>
              <a:t>​</a:t>
            </a:r>
          </a:p>
          <a:p>
            <a:pPr marL="342900" indent="-342900" algn="just" rtl="0" fontAlgn="base">
              <a:buFont typeface="+mj-lt"/>
              <a:buAutoNum type="arabicPeriod"/>
            </a:pPr>
            <a:r>
              <a:rPr lang="fr-FR" sz="1600" b="0" i="0" u="none" strike="noStrike" dirty="0">
                <a:effectLst/>
                <a:latin typeface="Arial" panose="020B0604020202020204" pitchFamily="34" charset="0"/>
              </a:rPr>
              <a:t>Les produits destinés à être utilisés dans la production agricole et non destinés à l’alimentation animale qui sont soumis au taux de 10 % en application de </a:t>
            </a:r>
            <a:r>
              <a:rPr lang="fr-FR" sz="1600" b="0"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l’article 278 bis, 5° du CGI </a:t>
            </a:r>
            <a:r>
              <a:rPr lang="fr-FR" sz="1600" b="0" i="0" u="none" strike="noStrike" dirty="0">
                <a:effectLst/>
                <a:latin typeface="Arial" panose="020B0604020202020204" pitchFamily="34" charset="0"/>
              </a:rPr>
              <a:t>(</a:t>
            </a:r>
            <a:r>
              <a:rPr lang="fr-FR" sz="1600" b="1" i="0" u="none" strike="noStrike" dirty="0">
                <a:effectLst/>
                <a:latin typeface="Arial" panose="020B0604020202020204" pitchFamily="34" charset="0"/>
              </a:rPr>
              <a:t>refonte à droit constant</a:t>
            </a:r>
            <a:r>
              <a:rPr lang="fr-FR" sz="1600" b="0" i="0" u="none" strike="noStrike" dirty="0">
                <a:effectLst/>
                <a:latin typeface="Arial" panose="020B0604020202020204" pitchFamily="34" charset="0"/>
              </a:rPr>
              <a:t>). </a:t>
            </a:r>
            <a:r>
              <a:rPr lang="fr-FR" sz="1600" b="0" i="0" dirty="0">
                <a:effectLst/>
                <a:latin typeface="Arial" panose="020B0604020202020204" pitchFamily="34" charset="0"/>
              </a:rPr>
              <a:t>​</a:t>
            </a:r>
          </a:p>
          <a:p>
            <a:pPr algn="l" rtl="0" fontAlgn="base">
              <a:buFont typeface="+mj-lt"/>
              <a:buAutoNum type="arabicPeriod"/>
            </a:pPr>
            <a:endParaRPr lang="fr-FR" sz="1600" b="0" i="0" dirty="0">
              <a:effectLst/>
              <a:latin typeface="Arial" panose="020B0604020202020204" pitchFamily="34" charset="0"/>
            </a:endParaRPr>
          </a:p>
          <a:p>
            <a:pPr algn="ctr" rtl="0" fontAlgn="base"/>
            <a:r>
              <a:rPr lang="fr-FR" sz="1800" b="1" i="0" u="sng" dirty="0">
                <a:solidFill>
                  <a:schemeClr val="accent2"/>
                </a:solidFill>
                <a:effectLst/>
                <a:latin typeface="Arial" panose="020B0604020202020204" pitchFamily="34" charset="0"/>
              </a:rPr>
              <a:t>Actions de LCA depuis le début d’année :</a:t>
            </a:r>
            <a:r>
              <a:rPr lang="en-US" sz="1800" b="0" i="0" dirty="0">
                <a:solidFill>
                  <a:schemeClr val="accent2"/>
                </a:solidFill>
                <a:effectLst/>
                <a:latin typeface="Arial" panose="020B0604020202020204" pitchFamily="34" charset="0"/>
              </a:rPr>
              <a:t>​</a:t>
            </a:r>
          </a:p>
          <a:p>
            <a:pPr algn="just" rtl="0" fontAlgn="base">
              <a:buFont typeface="Arial" panose="020B0604020202020204" pitchFamily="34" charset="0"/>
              <a:buChar char="•"/>
            </a:pPr>
            <a:r>
              <a:rPr lang="fr-FR" sz="1600" b="1" i="0" u="none" strike="noStrike" dirty="0">
                <a:effectLst/>
                <a:latin typeface="Arial" panose="020B0604020202020204" pitchFamily="34" charset="0"/>
              </a:rPr>
              <a:t>Plusieurs RDV téléphoniques et mails </a:t>
            </a:r>
            <a:r>
              <a:rPr lang="fr-FR" sz="1600" b="0" i="0" u="none" strike="noStrike" dirty="0">
                <a:effectLst/>
                <a:latin typeface="Arial" panose="020B0604020202020204" pitchFamily="34" charset="0"/>
              </a:rPr>
              <a:t>avec la Direction de la Législation Fiscale (DLF), en charge de rédiger la doctrine administrative (</a:t>
            </a:r>
            <a:r>
              <a:rPr lang="fr-FR" sz="1600" b="0" i="0" u="none" strike="noStrike" dirty="0" err="1">
                <a:effectLst/>
                <a:latin typeface="Arial" panose="020B0604020202020204" pitchFamily="34" charset="0"/>
              </a:rPr>
              <a:t>Bofip</a:t>
            </a:r>
            <a:r>
              <a:rPr lang="fr-FR" sz="1600" b="0" i="0" u="none" strike="noStrike" dirty="0">
                <a:effectLst/>
                <a:latin typeface="Arial" panose="020B0604020202020204" pitchFamily="34" charset="0"/>
              </a:rPr>
              <a:t>), qui commente le texte (explications des spécificités de notre filière par des exemples particuliers) et dont le projet sera adressé à LCA (publication officielle environ mi-février)</a:t>
            </a:r>
            <a:r>
              <a:rPr lang="en-US" sz="1600" b="0" i="0" dirty="0">
                <a:effectLst/>
                <a:latin typeface="Arial" panose="020B0604020202020204" pitchFamily="34" charset="0"/>
              </a:rPr>
              <a:t>​</a:t>
            </a:r>
          </a:p>
          <a:p>
            <a:pPr algn="just" rtl="0" fontAlgn="base"/>
            <a:endParaRPr lang="en-US" sz="1600" b="0" i="0" dirty="0">
              <a:effectLst/>
              <a:latin typeface="Arial" panose="020B0604020202020204" pitchFamily="34" charset="0"/>
            </a:endParaRPr>
          </a:p>
          <a:p>
            <a:pPr algn="just" rtl="0" fontAlgn="base">
              <a:buFont typeface="Arial" panose="020B0604020202020204" pitchFamily="34" charset="0"/>
              <a:buChar char="•"/>
            </a:pPr>
            <a:r>
              <a:rPr lang="fr-FR" sz="1600" b="1" i="0" u="none" strike="noStrike" dirty="0">
                <a:effectLst/>
                <a:latin typeface="Arial" panose="020B0604020202020204" pitchFamily="34" charset="0"/>
              </a:rPr>
              <a:t>Demande LCA :</a:t>
            </a:r>
            <a:r>
              <a:rPr lang="fr-FR" sz="1600" b="0" i="0" u="none" strike="noStrike" dirty="0">
                <a:effectLst/>
                <a:latin typeface="Arial" panose="020B0604020202020204" pitchFamily="34" charset="0"/>
              </a:rPr>
              <a:t> indulgence des services fiscaux entre janvier/février (difficultés informatiques)</a:t>
            </a:r>
            <a:r>
              <a:rPr lang="en-US" sz="1600" b="0" i="0" dirty="0">
                <a:effectLst/>
                <a:latin typeface="Arial" panose="020B0604020202020204" pitchFamily="34" charset="0"/>
              </a:rPr>
              <a:t>​</a:t>
            </a:r>
          </a:p>
          <a:p>
            <a:pPr algn="just" rtl="0" fontAlgn="base"/>
            <a:endParaRPr lang="en-US" sz="1600" b="0" i="0" dirty="0">
              <a:effectLst/>
              <a:latin typeface="Arial" panose="020B0604020202020204" pitchFamily="34" charset="0"/>
            </a:endParaRPr>
          </a:p>
          <a:p>
            <a:pPr algn="just" rtl="0" fontAlgn="base">
              <a:buFont typeface="Arial" panose="020B0604020202020204" pitchFamily="34" charset="0"/>
              <a:buChar char="•"/>
            </a:pPr>
            <a:r>
              <a:rPr lang="fr-FR" sz="1600" b="1" i="0" u="none" strike="noStrike" dirty="0">
                <a:effectLst/>
                <a:latin typeface="Arial" panose="020B0604020202020204" pitchFamily="34" charset="0"/>
              </a:rPr>
              <a:t>1 flash</a:t>
            </a:r>
            <a:r>
              <a:rPr lang="fr-FR" sz="1600" b="0" i="0" u="none" strike="noStrike" dirty="0">
                <a:effectLst/>
                <a:latin typeface="Arial" panose="020B0604020202020204" pitchFamily="34" charset="0"/>
              </a:rPr>
              <a:t> publié dans </a:t>
            </a:r>
            <a:r>
              <a:rPr lang="fr-FR" sz="1600" b="0" i="0" u="none" strike="noStrike" dirty="0" err="1">
                <a:effectLst/>
                <a:latin typeface="Arial" panose="020B0604020202020204" pitchFamily="34" charset="0"/>
              </a:rPr>
              <a:t>Juricoop</a:t>
            </a:r>
            <a:r>
              <a:rPr lang="fr-FR" sz="1600" b="0" i="0" u="none" strike="noStrike" dirty="0">
                <a:effectLst/>
                <a:latin typeface="Arial" panose="020B0604020202020204" pitchFamily="34" charset="0"/>
              </a:rPr>
              <a:t> sur le sujet après échange avec la DLF et réponses par mails/ téléphone (cas/ cas)</a:t>
            </a:r>
            <a:r>
              <a:rPr lang="en-US" sz="1600" b="0" i="0" dirty="0">
                <a:effectLst/>
                <a:latin typeface="Arial" panose="020B0604020202020204" pitchFamily="34" charset="0"/>
              </a:rPr>
              <a:t>​</a:t>
            </a:r>
          </a:p>
        </p:txBody>
      </p:sp>
    </p:spTree>
    <p:extLst>
      <p:ext uri="{BB962C8B-B14F-4D97-AF65-F5344CB8AC3E}">
        <p14:creationId xmlns:p14="http://schemas.microsoft.com/office/powerpoint/2010/main" val="157286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FBCF10-BF93-40F3-892C-6351F87BA9EF}"/>
              </a:ext>
            </a:extLst>
          </p:cNvPr>
          <p:cNvSpPr>
            <a:spLocks noGrp="1"/>
          </p:cNvSpPr>
          <p:nvPr>
            <p:ph type="title"/>
          </p:nvPr>
        </p:nvSpPr>
        <p:spPr/>
        <p:txBody>
          <a:bodyPr/>
          <a:lstStyle/>
          <a:p>
            <a:r>
              <a:rPr lang="fr-FR" dirty="0"/>
              <a:t>Déclaration d’échanges de biens : remplacée par deux nouvelles déclarations </a:t>
            </a:r>
          </a:p>
        </p:txBody>
      </p:sp>
      <p:sp>
        <p:nvSpPr>
          <p:cNvPr id="3" name="Espace réservé du contenu 2">
            <a:extLst>
              <a:ext uri="{FF2B5EF4-FFF2-40B4-BE49-F238E27FC236}">
                <a16:creationId xmlns:a16="http://schemas.microsoft.com/office/drawing/2014/main" id="{0081D8FD-7DDC-4E26-A899-1C1BD095011F}"/>
              </a:ext>
            </a:extLst>
          </p:cNvPr>
          <p:cNvSpPr>
            <a:spLocks noGrp="1"/>
          </p:cNvSpPr>
          <p:nvPr>
            <p:ph idx="1"/>
          </p:nvPr>
        </p:nvSpPr>
        <p:spPr>
          <a:xfrm>
            <a:off x="357867" y="1434323"/>
            <a:ext cx="11130396" cy="1200329"/>
          </a:xfrm>
          <a:solidFill>
            <a:schemeClr val="accent2"/>
          </a:solidFill>
          <a:ln>
            <a:solidFill>
              <a:schemeClr val="accent1"/>
            </a:solidFill>
          </a:ln>
        </p:spPr>
        <p:txBody>
          <a:bodyPr/>
          <a:lstStyle/>
          <a:p>
            <a:r>
              <a:rPr lang="fr-FR" sz="2000" b="0" dirty="0">
                <a:solidFill>
                  <a:schemeClr val="bg1"/>
                </a:solidFill>
              </a:rPr>
              <a:t>La déclaration d’échanges de biens (DEB) est remplacée par un état récapitulatif des clients pour les besoins de la TVA (</a:t>
            </a:r>
            <a:r>
              <a:rPr lang="fr-FR" sz="2000" b="0" dirty="0">
                <a:solidFill>
                  <a:schemeClr val="bg1"/>
                </a:solidFill>
                <a:hlinkClick r:id="rId2">
                  <a:extLst>
                    <a:ext uri="{A12FA001-AC4F-418D-AE19-62706E023703}">
                      <ahyp:hlinkClr xmlns:ahyp="http://schemas.microsoft.com/office/drawing/2018/hyperlinkcolor" val="tx"/>
                    </a:ext>
                  </a:extLst>
                </a:hlinkClick>
              </a:rPr>
              <a:t>art. 289 B du CGI</a:t>
            </a:r>
            <a:r>
              <a:rPr lang="fr-FR" sz="2000" b="0" dirty="0">
                <a:solidFill>
                  <a:schemeClr val="bg1"/>
                </a:solidFill>
              </a:rPr>
              <a:t>) et une enquête statistique </a:t>
            </a:r>
          </a:p>
          <a:p>
            <a:pPr marL="342900" indent="-342900" algn="l">
              <a:buFont typeface="Wingdings" panose="05000000000000000000" pitchFamily="2" charset="2"/>
              <a:buChar char="Ø"/>
            </a:pPr>
            <a:r>
              <a:rPr lang="fr-FR" sz="2000" b="0" dirty="0">
                <a:solidFill>
                  <a:schemeClr val="bg1"/>
                </a:solidFill>
              </a:rPr>
              <a:t>Opérations réalisées </a:t>
            </a:r>
            <a:r>
              <a:rPr lang="fr-FR" sz="2000" b="0" u="sng" dirty="0">
                <a:solidFill>
                  <a:schemeClr val="bg1"/>
                </a:solidFill>
              </a:rPr>
              <a:t>à compter du 1</a:t>
            </a:r>
            <a:r>
              <a:rPr lang="fr-FR" sz="2000" b="0" u="sng" baseline="30000" dirty="0">
                <a:solidFill>
                  <a:schemeClr val="bg1"/>
                </a:solidFill>
              </a:rPr>
              <a:t>er</a:t>
            </a:r>
            <a:r>
              <a:rPr lang="fr-FR" sz="2000" b="0" u="sng" dirty="0">
                <a:solidFill>
                  <a:schemeClr val="bg1"/>
                </a:solidFill>
              </a:rPr>
              <a:t> janvier 2022</a:t>
            </a:r>
          </a:p>
        </p:txBody>
      </p:sp>
      <p:sp>
        <p:nvSpPr>
          <p:cNvPr id="4" name="Espace réservé du texte 3">
            <a:extLst>
              <a:ext uri="{FF2B5EF4-FFF2-40B4-BE49-F238E27FC236}">
                <a16:creationId xmlns:a16="http://schemas.microsoft.com/office/drawing/2014/main" id="{D6BA0994-8093-474A-8CD9-812C52EFCD26}"/>
              </a:ext>
            </a:extLst>
          </p:cNvPr>
          <p:cNvSpPr>
            <a:spLocks noGrp="1"/>
          </p:cNvSpPr>
          <p:nvPr>
            <p:ph type="body" sz="quarter" idx="13"/>
          </p:nvPr>
        </p:nvSpPr>
        <p:spPr>
          <a:xfrm>
            <a:off x="556017" y="935955"/>
            <a:ext cx="10584000" cy="396000"/>
          </a:xfrm>
        </p:spPr>
        <p:txBody>
          <a:bodyPr/>
          <a:lstStyle/>
          <a:p>
            <a:r>
              <a:rPr lang="fr-FR" dirty="0">
                <a:hlinkClick r:id="rId3"/>
              </a:rPr>
              <a:t>Article 30,I-15°, 16° et 24°, II et III-D LF 2022</a:t>
            </a:r>
            <a:endParaRPr lang="fr-FR" dirty="0"/>
          </a:p>
        </p:txBody>
      </p:sp>
      <p:sp>
        <p:nvSpPr>
          <p:cNvPr id="5" name="Espace réservé de la date 4">
            <a:extLst>
              <a:ext uri="{FF2B5EF4-FFF2-40B4-BE49-F238E27FC236}">
                <a16:creationId xmlns:a16="http://schemas.microsoft.com/office/drawing/2014/main" id="{8BE62D11-A497-4344-A7F3-D80A85500D36}"/>
              </a:ext>
            </a:extLst>
          </p:cNvPr>
          <p:cNvSpPr>
            <a:spLocks noGrp="1"/>
          </p:cNvSpPr>
          <p:nvPr>
            <p:ph type="dt" sz="half" idx="14"/>
          </p:nvPr>
        </p:nvSpPr>
        <p:spPr/>
        <p:txBody>
          <a:bodyPr/>
          <a:lstStyle/>
          <a:p>
            <a:pPr algn="r"/>
            <a:r>
              <a:rPr lang="fr-FR" dirty="0"/>
              <a:t>20 janvier 2022</a:t>
            </a:r>
          </a:p>
        </p:txBody>
      </p:sp>
      <p:sp>
        <p:nvSpPr>
          <p:cNvPr id="6" name="Espace réservé du pied de page 5">
            <a:extLst>
              <a:ext uri="{FF2B5EF4-FFF2-40B4-BE49-F238E27FC236}">
                <a16:creationId xmlns:a16="http://schemas.microsoft.com/office/drawing/2014/main" id="{193EF210-78AE-4EEF-802C-8B401F3704CA}"/>
              </a:ext>
            </a:extLst>
          </p:cNvPr>
          <p:cNvSpPr>
            <a:spLocks noGrp="1"/>
          </p:cNvSpPr>
          <p:nvPr>
            <p:ph type="ftr" sz="quarter" idx="15"/>
          </p:nvPr>
        </p:nvSpPr>
        <p:spPr/>
        <p:txBody>
          <a:bodyPr/>
          <a:lstStyle/>
          <a:p>
            <a:r>
              <a:rPr lang="fr-FR"/>
              <a:t>Titre de la présentation</a:t>
            </a:r>
            <a:endParaRPr lang="fr-FR" dirty="0"/>
          </a:p>
        </p:txBody>
      </p:sp>
      <p:sp>
        <p:nvSpPr>
          <p:cNvPr id="7" name="Espace réservé du numéro de diapositive 6">
            <a:extLst>
              <a:ext uri="{FF2B5EF4-FFF2-40B4-BE49-F238E27FC236}">
                <a16:creationId xmlns:a16="http://schemas.microsoft.com/office/drawing/2014/main" id="{02F709BE-159A-4BC4-8E64-F7B25D6D6E4A}"/>
              </a:ext>
            </a:extLst>
          </p:cNvPr>
          <p:cNvSpPr>
            <a:spLocks noGrp="1"/>
          </p:cNvSpPr>
          <p:nvPr>
            <p:ph type="sldNum" sz="quarter" idx="16"/>
          </p:nvPr>
        </p:nvSpPr>
        <p:spPr/>
        <p:txBody>
          <a:bodyPr/>
          <a:lstStyle/>
          <a:p>
            <a:fld id="{733122C9-A0B9-462F-8757-0847AD287B63}" type="slidenum">
              <a:rPr lang="fr-FR" smtClean="0"/>
              <a:pPr/>
              <a:t>9</a:t>
            </a:fld>
            <a:endParaRPr lang="fr-FR" dirty="0"/>
          </a:p>
        </p:txBody>
      </p:sp>
      <p:sp>
        <p:nvSpPr>
          <p:cNvPr id="10" name="ZoneTexte 9">
            <a:extLst>
              <a:ext uri="{FF2B5EF4-FFF2-40B4-BE49-F238E27FC236}">
                <a16:creationId xmlns:a16="http://schemas.microsoft.com/office/drawing/2014/main" id="{3EBCF801-34CD-4ABD-A4A3-9B32823BC374}"/>
              </a:ext>
            </a:extLst>
          </p:cNvPr>
          <p:cNvSpPr txBox="1"/>
          <p:nvPr/>
        </p:nvSpPr>
        <p:spPr>
          <a:xfrm>
            <a:off x="303676" y="3264705"/>
            <a:ext cx="4927434" cy="2308324"/>
          </a:xfrm>
          <a:prstGeom prst="rect">
            <a:avLst/>
          </a:prstGeom>
          <a:solidFill>
            <a:schemeClr val="accent2">
              <a:lumMod val="60000"/>
              <a:lumOff val="40000"/>
            </a:schemeClr>
          </a:solidFill>
          <a:ln>
            <a:solidFill>
              <a:schemeClr val="accent1"/>
            </a:solidFill>
          </a:ln>
        </p:spPr>
        <p:txBody>
          <a:bodyPr wrap="square">
            <a:spAutoFit/>
          </a:bodyPr>
          <a:lstStyle/>
          <a:p>
            <a:pPr algn="ctr"/>
            <a:r>
              <a:rPr lang="fr-FR" sz="1800" b="1" u="sng" dirty="0">
                <a:solidFill>
                  <a:schemeClr val="bg1"/>
                </a:solidFill>
              </a:rPr>
              <a:t>Enquête statistique (mensuelle) </a:t>
            </a:r>
          </a:p>
          <a:p>
            <a:pPr marL="285750" indent="-285750">
              <a:buFont typeface="Arial" panose="020B0604020202020204" pitchFamily="34" charset="0"/>
              <a:buChar char="•"/>
            </a:pPr>
            <a:r>
              <a:rPr lang="fr-FR" sz="1800" dirty="0">
                <a:solidFill>
                  <a:schemeClr val="bg1"/>
                </a:solidFill>
              </a:rPr>
              <a:t>Les entreprises sélectionnées (échantillon mis à jour chaque année) </a:t>
            </a:r>
          </a:p>
          <a:p>
            <a:pPr marL="285750" indent="-285750">
              <a:buFont typeface="Arial" panose="020B0604020202020204" pitchFamily="34" charset="0"/>
              <a:buChar char="•"/>
            </a:pPr>
            <a:r>
              <a:rPr lang="fr-FR" sz="1800" dirty="0">
                <a:solidFill>
                  <a:schemeClr val="bg1"/>
                </a:solidFill>
              </a:rPr>
              <a:t>Déclaration des flux intracommunautaires, à l’introduction et à l’expédition (Nature des transactions, pays d’origine, numéro de TVA du client)</a:t>
            </a:r>
          </a:p>
          <a:p>
            <a:pPr marL="285750" indent="-285750">
              <a:buFont typeface="Arial" panose="020B0604020202020204" pitchFamily="34" charset="0"/>
              <a:buChar char="•"/>
            </a:pPr>
            <a:endParaRPr lang="fr-FR" sz="1800" dirty="0">
              <a:solidFill>
                <a:schemeClr val="bg1"/>
              </a:solidFill>
            </a:endParaRPr>
          </a:p>
        </p:txBody>
      </p:sp>
      <p:sp>
        <p:nvSpPr>
          <p:cNvPr id="12" name="ZoneTexte 11">
            <a:extLst>
              <a:ext uri="{FF2B5EF4-FFF2-40B4-BE49-F238E27FC236}">
                <a16:creationId xmlns:a16="http://schemas.microsoft.com/office/drawing/2014/main" id="{EB8966F5-BBA2-45EC-8CD4-94D268063E93}"/>
              </a:ext>
            </a:extLst>
          </p:cNvPr>
          <p:cNvSpPr txBox="1"/>
          <p:nvPr/>
        </p:nvSpPr>
        <p:spPr>
          <a:xfrm>
            <a:off x="5377423" y="3245512"/>
            <a:ext cx="6110840" cy="2308324"/>
          </a:xfrm>
          <a:prstGeom prst="rect">
            <a:avLst/>
          </a:prstGeom>
          <a:solidFill>
            <a:schemeClr val="accent2">
              <a:lumMod val="60000"/>
              <a:lumOff val="40000"/>
            </a:schemeClr>
          </a:solidFill>
          <a:ln>
            <a:solidFill>
              <a:schemeClr val="accent1"/>
            </a:solidFill>
          </a:ln>
        </p:spPr>
        <p:txBody>
          <a:bodyPr wrap="square">
            <a:spAutoFit/>
          </a:bodyPr>
          <a:lstStyle/>
          <a:p>
            <a:pPr algn="ctr"/>
            <a:r>
              <a:rPr lang="fr-FR" sz="1800" u="sng" dirty="0">
                <a:solidFill>
                  <a:schemeClr val="bg1"/>
                </a:solidFill>
              </a:rPr>
              <a:t>Etat récapitulatif des clients (mensuelle) </a:t>
            </a:r>
          </a:p>
          <a:p>
            <a:pPr marL="285750" indent="-285750" algn="just">
              <a:buFont typeface="Arial" panose="020B0604020202020204" pitchFamily="34" charset="0"/>
              <a:buChar char="•"/>
            </a:pPr>
            <a:r>
              <a:rPr lang="fr-FR" sz="1800" dirty="0">
                <a:solidFill>
                  <a:schemeClr val="bg1"/>
                </a:solidFill>
              </a:rPr>
              <a:t>Déclaration des expéditions : livraisons </a:t>
            </a:r>
            <a:r>
              <a:rPr lang="fr-FR" sz="1800" dirty="0" err="1">
                <a:solidFill>
                  <a:schemeClr val="bg1"/>
                </a:solidFill>
              </a:rPr>
              <a:t>intracom</a:t>
            </a:r>
            <a:r>
              <a:rPr lang="fr-FR" sz="1800" dirty="0">
                <a:solidFill>
                  <a:schemeClr val="bg1"/>
                </a:solidFill>
              </a:rPr>
              <a:t>., opérations triangulaires, transferts de stocks, mouvements de stocks sous contrat de dépôt) </a:t>
            </a:r>
          </a:p>
          <a:p>
            <a:pPr marL="285750" indent="-285750" algn="just">
              <a:buFont typeface="Arial" panose="020B0604020202020204" pitchFamily="34" charset="0"/>
              <a:buChar char="•"/>
            </a:pPr>
            <a:r>
              <a:rPr lang="fr-FR" sz="1800" dirty="0">
                <a:solidFill>
                  <a:schemeClr val="bg1"/>
                </a:solidFill>
              </a:rPr>
              <a:t>Valeur et régime des opérations, numéro de TVA du client </a:t>
            </a:r>
          </a:p>
          <a:p>
            <a:pPr marL="285750" indent="-285750" algn="just">
              <a:buFont typeface="Arial" panose="020B0604020202020204" pitchFamily="34" charset="0"/>
              <a:buChar char="•"/>
            </a:pPr>
            <a:r>
              <a:rPr lang="fr-FR" sz="1800" dirty="0">
                <a:solidFill>
                  <a:schemeClr val="bg1"/>
                </a:solidFill>
              </a:rPr>
              <a:t>Prérempli pour les entreprises sélectionnées dans l’échantillon statistique</a:t>
            </a:r>
          </a:p>
        </p:txBody>
      </p:sp>
      <p:sp>
        <p:nvSpPr>
          <p:cNvPr id="14" name="Flèche : droite rayée 13">
            <a:extLst>
              <a:ext uri="{FF2B5EF4-FFF2-40B4-BE49-F238E27FC236}">
                <a16:creationId xmlns:a16="http://schemas.microsoft.com/office/drawing/2014/main" id="{C7385DCE-4845-4710-9281-CE467008A43D}"/>
              </a:ext>
            </a:extLst>
          </p:cNvPr>
          <p:cNvSpPr/>
          <p:nvPr/>
        </p:nvSpPr>
        <p:spPr>
          <a:xfrm rot="5400000">
            <a:off x="2349233" y="2783563"/>
            <a:ext cx="521995" cy="345214"/>
          </a:xfrm>
          <a:prstGeom prst="stripedRightArrow">
            <a:avLst>
              <a:gd name="adj1" fmla="val 4576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droite rayée 14">
            <a:extLst>
              <a:ext uri="{FF2B5EF4-FFF2-40B4-BE49-F238E27FC236}">
                <a16:creationId xmlns:a16="http://schemas.microsoft.com/office/drawing/2014/main" id="{8E091350-0172-480E-814C-40BDDD2A4230}"/>
              </a:ext>
            </a:extLst>
          </p:cNvPr>
          <p:cNvSpPr/>
          <p:nvPr/>
        </p:nvSpPr>
        <p:spPr>
          <a:xfrm rot="5400000">
            <a:off x="8168165" y="2779881"/>
            <a:ext cx="529357" cy="345214"/>
          </a:xfrm>
          <a:prstGeom prst="stripedRightArrow">
            <a:avLst>
              <a:gd name="adj1" fmla="val 4576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01E48141-5D5D-4063-8000-BBA3651D6469}"/>
              </a:ext>
            </a:extLst>
          </p:cNvPr>
          <p:cNvSpPr txBox="1"/>
          <p:nvPr/>
        </p:nvSpPr>
        <p:spPr>
          <a:xfrm>
            <a:off x="506917" y="5643151"/>
            <a:ext cx="11017975" cy="830997"/>
          </a:xfrm>
          <a:prstGeom prst="rect">
            <a:avLst/>
          </a:prstGeom>
          <a:noFill/>
        </p:spPr>
        <p:txBody>
          <a:bodyPr wrap="square">
            <a:spAutoFit/>
          </a:bodyPr>
          <a:lstStyle/>
          <a:p>
            <a:pPr algn="just"/>
            <a:r>
              <a:rPr lang="fr-FR" sz="1600" b="1" u="sng" dirty="0"/>
              <a:t>NB</a:t>
            </a:r>
            <a:r>
              <a:rPr lang="fr-FR" sz="1600" b="1" dirty="0"/>
              <a:t> :  Le dépôt de l’état récapitulatif est une condition pour bénéficier de l’exonération TVA des livraisons intracommunautaires ou du régime des stocks sous contrat de dépôt. </a:t>
            </a:r>
            <a:r>
              <a:rPr lang="fr-FR" sz="1600" dirty="0"/>
              <a:t>La souscription se fait par voie électronique, sauf pour les assujettis sous le régime de franchise.</a:t>
            </a:r>
          </a:p>
        </p:txBody>
      </p:sp>
    </p:spTree>
    <p:extLst>
      <p:ext uri="{BB962C8B-B14F-4D97-AF65-F5344CB8AC3E}">
        <p14:creationId xmlns:p14="http://schemas.microsoft.com/office/powerpoint/2010/main" val="2405402132"/>
      </p:ext>
    </p:extLst>
  </p:cSld>
  <p:clrMapOvr>
    <a:masterClrMapping/>
  </p:clrMapOvr>
</p:sld>
</file>

<file path=ppt/theme/theme1.xml><?xml version="1.0" encoding="utf-8"?>
<a:theme xmlns:a="http://schemas.openxmlformats.org/drawingml/2006/main" name="LCA">
  <a:themeElements>
    <a:clrScheme name="LCA generique">
      <a:dk1>
        <a:sysClr val="windowText" lastClr="000000"/>
      </a:dk1>
      <a:lt1>
        <a:sysClr val="window" lastClr="FFFFFF"/>
      </a:lt1>
      <a:dk2>
        <a:srgbClr val="BFBFBF"/>
      </a:dk2>
      <a:lt2>
        <a:srgbClr val="A5A5A5"/>
      </a:lt2>
      <a:accent1>
        <a:srgbClr val="3C2814"/>
      </a:accent1>
      <a:accent2>
        <a:srgbClr val="644628"/>
      </a:accent2>
      <a:accent3>
        <a:srgbClr val="87693C"/>
      </a:accent3>
      <a:accent4>
        <a:srgbClr val="AF9150"/>
      </a:accent4>
      <a:accent5>
        <a:srgbClr val="DCBE69"/>
      </a:accent5>
      <a:accent6>
        <a:srgbClr val="D8D8D8"/>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3032020 Présentation lois de finances pour 2020 LCA" id="{035DC3E6-92C9-494D-96F2-1AC43F70F069}" vid="{F10D9E81-A780-4C4F-8990-B2C669F4CF8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23032020 Présentation lois de finances pour 2020 LCA</Template>
  <TotalTime>5267</TotalTime>
  <Words>5390</Words>
  <Application>Microsoft Office PowerPoint</Application>
  <PresentationFormat>Personnalisé</PresentationFormat>
  <Paragraphs>419</Paragraphs>
  <Slides>33</Slides>
  <Notes>9</Notes>
  <HiddenSlides>2</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33</vt:i4>
      </vt:variant>
    </vt:vector>
  </HeadingPairs>
  <TitlesOfParts>
    <vt:vector size="46" baseType="lpstr">
      <vt:lpstr>Arial</vt:lpstr>
      <vt:lpstr>Arial Black</vt:lpstr>
      <vt:lpstr>Calibri</vt:lpstr>
      <vt:lpstr>Frutiger</vt:lpstr>
      <vt:lpstr>Lato-Regular</vt:lpstr>
      <vt:lpstr>Marianne</vt:lpstr>
      <vt:lpstr>Montserrat</vt:lpstr>
      <vt:lpstr>robotoLight</vt:lpstr>
      <vt:lpstr>robotoRegular</vt:lpstr>
      <vt:lpstr>Symbol</vt:lpstr>
      <vt:lpstr>Times New Roman</vt:lpstr>
      <vt:lpstr>Wingdings</vt:lpstr>
      <vt:lpstr>LCA</vt:lpstr>
      <vt:lpstr>actualité fiscale</vt:lpstr>
      <vt:lpstr>Loi de finances pour 2022  </vt:lpstr>
      <vt:lpstr>Loi de finances pour 2022</vt:lpstr>
      <vt:lpstr>Maintien de la trajectoire de la baisse de l’IS</vt:lpstr>
      <vt:lpstr>Loi de finances pour 2020</vt:lpstr>
      <vt:lpstr>01</vt:lpstr>
      <vt:lpstr>Exigibilité de la TVA en cas d’acomptes sur des livraisons de biens</vt:lpstr>
      <vt:lpstr>Taux de TVA dans le secteur agro-alimentaire</vt:lpstr>
      <vt:lpstr>Déclaration d’échanges de biens : remplacée par deux nouvelles déclarations </vt:lpstr>
      <vt:lpstr>Autoliquidation de la TVA à l’importation </vt:lpstr>
      <vt:lpstr>Ratification de l’ordonnance relative à la généralisation de la facturation électronique dans les transactions entre assujettis à la TVA </vt:lpstr>
      <vt:lpstr>02</vt:lpstr>
      <vt:lpstr>Précision relative au régime de neutralisation des dispositifs hybrides </vt:lpstr>
      <vt:lpstr>Imputation du report en arrière des déficits - « carry-back » : aménagements opérés</vt:lpstr>
      <vt:lpstr>03</vt:lpstr>
      <vt:lpstr> Renforcement des incitations fiscales à l'utilisation d'énergie renouvelable dans les transports </vt:lpstr>
      <vt:lpstr>04</vt:lpstr>
      <vt:lpstr>Maintien du régime de l’octroi de mer pour la période 2022/2027</vt:lpstr>
      <vt:lpstr>05</vt:lpstr>
      <vt:lpstr>Crédit d’impôt en faveur de la recherche collaborative (1/2)</vt:lpstr>
      <vt:lpstr>Crédit d’impôt en faveur de la recherche collaborative (2/2)</vt:lpstr>
      <vt:lpstr>Crédit d’impôt innovation</vt:lpstr>
      <vt:lpstr>Crédit d’impôt en faveur de l’agriculture biologique</vt:lpstr>
      <vt:lpstr>06</vt:lpstr>
      <vt:lpstr>Taxe d’aménagement : extension des cas d'exonération</vt:lpstr>
      <vt:lpstr>Changement des modalités de recouvrement </vt:lpstr>
      <vt:lpstr>Actions LCA</vt:lpstr>
      <vt:lpstr>Actualité fiscale LCA</vt:lpstr>
      <vt:lpstr>Actions LCA</vt:lpstr>
      <vt:lpstr>Actions LCA</vt:lpstr>
      <vt:lpstr>Actions LCA</vt:lpstr>
      <vt:lpstr>Actions LCA </vt:lpstr>
      <vt:lpstr>MERCI     Email :   vfernandez@lacoopagri.coop  </vt:lpstr>
    </vt:vector>
  </TitlesOfParts>
  <Manager>LCA</Manager>
  <Company>LCA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Lois de finances pour 2020</dc:title>
  <dc:subject>LCA</dc:subject>
  <dc:creator>Vanessa Fernandez</dc:creator>
  <cp:lastModifiedBy>Vanessa Fernandez</cp:lastModifiedBy>
  <cp:revision>210</cp:revision>
  <dcterms:created xsi:type="dcterms:W3CDTF">2020-01-13T16:18:25Z</dcterms:created>
  <dcterms:modified xsi:type="dcterms:W3CDTF">2022-01-20T09:58:28Z</dcterms:modified>
</cp:coreProperties>
</file>